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6" r:id="rId1"/>
    <p:sldMasterId id="2147483677" r:id="rId2"/>
    <p:sldMasterId id="2147483678" r:id="rId3"/>
  </p:sldMasterIdLst>
  <p:notesMasterIdLst>
    <p:notesMasterId r:id="rId49"/>
  </p:notesMasterIdLst>
  <p:sldIdLst>
    <p:sldId id="256" r:id="rId4"/>
    <p:sldId id="278" r:id="rId5"/>
    <p:sldId id="259" r:id="rId6"/>
    <p:sldId id="261" r:id="rId7"/>
    <p:sldId id="272" r:id="rId8"/>
    <p:sldId id="258" r:id="rId9"/>
    <p:sldId id="275" r:id="rId10"/>
    <p:sldId id="276" r:id="rId11"/>
    <p:sldId id="295" r:id="rId12"/>
    <p:sldId id="273" r:id="rId13"/>
    <p:sldId id="274" r:id="rId14"/>
    <p:sldId id="282" r:id="rId15"/>
    <p:sldId id="280" r:id="rId16"/>
    <p:sldId id="281" r:id="rId17"/>
    <p:sldId id="279" r:id="rId18"/>
    <p:sldId id="284" r:id="rId19"/>
    <p:sldId id="301" r:id="rId20"/>
    <p:sldId id="291" r:id="rId21"/>
    <p:sldId id="285" r:id="rId22"/>
    <p:sldId id="296" r:id="rId23"/>
    <p:sldId id="292" r:id="rId24"/>
    <p:sldId id="260" r:id="rId25"/>
    <p:sldId id="286" r:id="rId26"/>
    <p:sldId id="287" r:id="rId27"/>
    <p:sldId id="283" r:id="rId28"/>
    <p:sldId id="288" r:id="rId29"/>
    <p:sldId id="290" r:id="rId30"/>
    <p:sldId id="289" r:id="rId31"/>
    <p:sldId id="297" r:id="rId32"/>
    <p:sldId id="299" r:id="rId33"/>
    <p:sldId id="300" r:id="rId34"/>
    <p:sldId id="298" r:id="rId35"/>
    <p:sldId id="308" r:id="rId36"/>
    <p:sldId id="293" r:id="rId37"/>
    <p:sldId id="310" r:id="rId38"/>
    <p:sldId id="311" r:id="rId39"/>
    <p:sldId id="312" r:id="rId40"/>
    <p:sldId id="294" r:id="rId41"/>
    <p:sldId id="302" r:id="rId42"/>
    <p:sldId id="303" r:id="rId43"/>
    <p:sldId id="304" r:id="rId44"/>
    <p:sldId id="305" r:id="rId45"/>
    <p:sldId id="306" r:id="rId46"/>
    <p:sldId id="307" r:id="rId47"/>
    <p:sldId id="277" r:id="rId48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668" autoAdjust="0"/>
    <p:restoredTop sz="94660"/>
  </p:normalViewPr>
  <p:slideViewPr>
    <p:cSldViewPr snapToGrid="0">
      <p:cViewPr>
        <p:scale>
          <a:sx n="81" d="100"/>
          <a:sy n="81" d="100"/>
        </p:scale>
        <p:origin x="112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presProps" Target="pres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tableStyles" Target="tableStyles.xml"/><Relationship Id="rId5" Type="http://schemas.openxmlformats.org/officeDocument/2006/relationships/slide" Target="slides/slide2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8" Type="http://schemas.openxmlformats.org/officeDocument/2006/relationships/slide" Target="slides/slide5.xml"/><Relationship Id="rId51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buChar char="●"/>
              <a:defRPr sz="1100"/>
            </a:lvl1pPr>
            <a:lvl2pPr lvl="1">
              <a:spcBef>
                <a:spcPts val="0"/>
              </a:spcBef>
              <a:buSzPct val="100000"/>
              <a:buChar char="○"/>
              <a:defRPr sz="1100"/>
            </a:lvl2pPr>
            <a:lvl3pPr lvl="2">
              <a:spcBef>
                <a:spcPts val="0"/>
              </a:spcBef>
              <a:buSzPct val="100000"/>
              <a:buChar char="■"/>
              <a:defRPr sz="1100"/>
            </a:lvl3pPr>
            <a:lvl4pPr lvl="3">
              <a:spcBef>
                <a:spcPts val="0"/>
              </a:spcBef>
              <a:buSzPct val="100000"/>
              <a:buChar char="●"/>
              <a:defRPr sz="1100"/>
            </a:lvl4pPr>
            <a:lvl5pPr lvl="4">
              <a:spcBef>
                <a:spcPts val="0"/>
              </a:spcBef>
              <a:buSzPct val="100000"/>
              <a:buChar char="○"/>
              <a:defRPr sz="1100"/>
            </a:lvl5pPr>
            <a:lvl6pPr lvl="5">
              <a:spcBef>
                <a:spcPts val="0"/>
              </a:spcBef>
              <a:buSzPct val="100000"/>
              <a:buChar char="■"/>
              <a:defRPr sz="1100"/>
            </a:lvl6pPr>
            <a:lvl7pPr lvl="6">
              <a:spcBef>
                <a:spcPts val="0"/>
              </a:spcBef>
              <a:buSzPct val="100000"/>
              <a:buChar char="●"/>
              <a:defRPr sz="1100"/>
            </a:lvl7pPr>
            <a:lvl8pPr lvl="7">
              <a:spcBef>
                <a:spcPts val="0"/>
              </a:spcBef>
              <a:buSzPct val="100000"/>
              <a:buChar char="○"/>
              <a:defRPr sz="1100"/>
            </a:lvl8pPr>
            <a:lvl9pPr lvl="8">
              <a:spcBef>
                <a:spcPts val="0"/>
              </a:spcBef>
              <a:buSzPct val="1000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2" name="Shape 15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5" name="Shape 18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863118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5" name="Shape 18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708068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5" name="Shape 18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48044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4" name="Shape 16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050298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5" name="Shape 18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160885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5" name="Shape 18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017971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5" name="Shape 18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076527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4" name="Shape 16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420035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840825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55526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4" name="Shape 16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0240689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4" name="Shape 16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9725769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6136944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1943826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1730448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6937755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6210474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097282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4" name="Shape 16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991860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523746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0" name="Shape 17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7847249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4" name="Shape 16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9663217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7044543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0702726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2655632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3159521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5909740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8" name="Shape 15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260073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5" name="Shape 18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5" name="Shape 18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743919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4" name="Shape 16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359192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557848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4" name="Shape 16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835159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 w Images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 txBox="1">
            <a:spLocks noGrp="1"/>
          </p:cNvSpPr>
          <p:nvPr>
            <p:ph type="ctrTitle"/>
          </p:nvPr>
        </p:nvSpPr>
        <p:spPr>
          <a:xfrm>
            <a:off x="685800" y="3429318"/>
            <a:ext cx="7772400" cy="90392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0066A1"/>
              </a:buClr>
              <a:buSzPct val="100000"/>
              <a:buFont typeface="Calibri"/>
              <a:buNone/>
              <a:defRPr sz="4400" b="1" i="0" u="none" strike="noStrike" cap="none">
                <a:solidFill>
                  <a:srgbClr val="0066A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SzPct val="77777"/>
              <a:buNone/>
              <a:defRPr sz="1800"/>
            </a:lvl2pPr>
            <a:lvl3pPr lvl="2" indent="0">
              <a:spcBef>
                <a:spcPts val="0"/>
              </a:spcBef>
              <a:buSzPct val="77777"/>
              <a:buNone/>
              <a:defRPr sz="1800"/>
            </a:lvl3pPr>
            <a:lvl4pPr lvl="3" indent="0">
              <a:spcBef>
                <a:spcPts val="0"/>
              </a:spcBef>
              <a:buSzPct val="77777"/>
              <a:buNone/>
              <a:defRPr sz="1800"/>
            </a:lvl4pPr>
            <a:lvl5pPr lvl="4" indent="0">
              <a:spcBef>
                <a:spcPts val="0"/>
              </a:spcBef>
              <a:buSzPct val="77777"/>
              <a:buNone/>
              <a:defRPr sz="1800"/>
            </a:lvl5pPr>
            <a:lvl6pPr lvl="5" indent="0">
              <a:spcBef>
                <a:spcPts val="0"/>
              </a:spcBef>
              <a:buSzPct val="77777"/>
              <a:buNone/>
              <a:defRPr sz="1800"/>
            </a:lvl6pPr>
            <a:lvl7pPr lvl="6" indent="0">
              <a:spcBef>
                <a:spcPts val="0"/>
              </a:spcBef>
              <a:buSzPct val="77777"/>
              <a:buNone/>
              <a:defRPr sz="1800"/>
            </a:lvl7pPr>
            <a:lvl8pPr lvl="7" indent="0">
              <a:spcBef>
                <a:spcPts val="0"/>
              </a:spcBef>
              <a:buSzPct val="77777"/>
              <a:buNone/>
              <a:defRPr sz="1800"/>
            </a:lvl8pPr>
            <a:lvl9pPr lvl="8" indent="0">
              <a:spcBef>
                <a:spcPts val="0"/>
              </a:spcBef>
              <a:buSzPct val="77777"/>
              <a:buNone/>
              <a:defRPr sz="1800"/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subTitle" idx="1"/>
          </p:nvPr>
        </p:nvSpPr>
        <p:spPr>
          <a:xfrm>
            <a:off x="685800" y="4425316"/>
            <a:ext cx="7772400" cy="124428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rgbClr val="0066A1"/>
              </a:buClr>
              <a:buSzPct val="100000"/>
              <a:buFont typeface="Noto Sans Symbols"/>
              <a:buNone/>
              <a:defRPr sz="2800" b="1" i="1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ctr" rtl="0">
              <a:lnSpc>
                <a:spcPct val="90000"/>
              </a:lnSpc>
              <a:spcBef>
                <a:spcPts val="500"/>
              </a:spcBef>
              <a:buClr>
                <a:srgbClr val="0066A1"/>
              </a:buClr>
              <a:buSzPct val="100000"/>
              <a:buFont typeface="Noto Sans Symbols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ctr" rtl="0">
              <a:lnSpc>
                <a:spcPct val="90000"/>
              </a:lnSpc>
              <a:spcBef>
                <a:spcPts val="500"/>
              </a:spcBef>
              <a:buClr>
                <a:srgbClr val="0066A1"/>
              </a:buClr>
              <a:buSzPct val="100000"/>
              <a:buFont typeface="Noto Sans Symbols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ctr" rtl="0">
              <a:lnSpc>
                <a:spcPct val="90000"/>
              </a:lnSpc>
              <a:spcBef>
                <a:spcPts val="500"/>
              </a:spcBef>
              <a:buClr>
                <a:srgbClr val="0066A1"/>
              </a:buClr>
              <a:buSzPct val="100000"/>
              <a:buFont typeface="Noto Sans Symbols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ctr" rtl="0">
              <a:lnSpc>
                <a:spcPct val="90000"/>
              </a:lnSpc>
              <a:spcBef>
                <a:spcPts val="500"/>
              </a:spcBef>
              <a:buClr>
                <a:srgbClr val="0066A1"/>
              </a:buClr>
              <a:buSzPct val="100000"/>
              <a:buFont typeface="Noto Sans Symbols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59" name="Shape 5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084587"/>
            <a:ext cx="1823679" cy="1823679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Shape 6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28800" y="1074510"/>
            <a:ext cx="1825874" cy="1825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Shape 6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57600" y="1084587"/>
            <a:ext cx="1825874" cy="1825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Shape 6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486400" y="1084587"/>
            <a:ext cx="1825874" cy="1825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Shape 6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315200" y="1084587"/>
            <a:ext cx="1825874" cy="1825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 Place in Images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>
            <a:spLocks noGrp="1"/>
          </p:cNvSpPr>
          <p:nvPr>
            <p:ph type="ctrTitle"/>
          </p:nvPr>
        </p:nvSpPr>
        <p:spPr>
          <a:xfrm>
            <a:off x="685800" y="3429318"/>
            <a:ext cx="7772400" cy="90392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0066A1"/>
              </a:buClr>
              <a:buSzPct val="100000"/>
              <a:buFont typeface="Calibri"/>
              <a:buNone/>
              <a:defRPr sz="3600" b="1" i="0" u="none" strike="noStrike" cap="none">
                <a:solidFill>
                  <a:srgbClr val="0066A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SzPct val="77777"/>
              <a:buNone/>
              <a:defRPr sz="1800"/>
            </a:lvl2pPr>
            <a:lvl3pPr lvl="2" indent="0">
              <a:spcBef>
                <a:spcPts val="0"/>
              </a:spcBef>
              <a:buSzPct val="77777"/>
              <a:buNone/>
              <a:defRPr sz="1800"/>
            </a:lvl3pPr>
            <a:lvl4pPr lvl="3" indent="0">
              <a:spcBef>
                <a:spcPts val="0"/>
              </a:spcBef>
              <a:buSzPct val="77777"/>
              <a:buNone/>
              <a:defRPr sz="1800"/>
            </a:lvl4pPr>
            <a:lvl5pPr lvl="4" indent="0">
              <a:spcBef>
                <a:spcPts val="0"/>
              </a:spcBef>
              <a:buSzPct val="77777"/>
              <a:buNone/>
              <a:defRPr sz="1800"/>
            </a:lvl5pPr>
            <a:lvl6pPr lvl="5" indent="0">
              <a:spcBef>
                <a:spcPts val="0"/>
              </a:spcBef>
              <a:buSzPct val="77777"/>
              <a:buNone/>
              <a:defRPr sz="1800"/>
            </a:lvl6pPr>
            <a:lvl7pPr lvl="6" indent="0">
              <a:spcBef>
                <a:spcPts val="0"/>
              </a:spcBef>
              <a:buSzPct val="77777"/>
              <a:buNone/>
              <a:defRPr sz="1800"/>
            </a:lvl7pPr>
            <a:lvl8pPr lvl="7" indent="0">
              <a:spcBef>
                <a:spcPts val="0"/>
              </a:spcBef>
              <a:buSzPct val="77777"/>
              <a:buNone/>
              <a:defRPr sz="1800"/>
            </a:lvl8pPr>
            <a:lvl9pPr lvl="8" indent="0">
              <a:spcBef>
                <a:spcPts val="0"/>
              </a:spcBef>
              <a:buSzPct val="77777"/>
              <a:buNone/>
              <a:defRPr sz="1800"/>
            </a:lvl9pPr>
          </a:lstStyle>
          <a:p>
            <a:endParaRPr/>
          </a:p>
        </p:txBody>
      </p:sp>
      <p:sp>
        <p:nvSpPr>
          <p:cNvPr id="66" name="Shape 66"/>
          <p:cNvSpPr txBox="1">
            <a:spLocks noGrp="1"/>
          </p:cNvSpPr>
          <p:nvPr>
            <p:ph type="subTitle" idx="1"/>
          </p:nvPr>
        </p:nvSpPr>
        <p:spPr>
          <a:xfrm>
            <a:off x="685800" y="4425316"/>
            <a:ext cx="7772400" cy="124428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rgbClr val="0066A1"/>
              </a:buClr>
              <a:buSzPct val="100000"/>
              <a:buFont typeface="Noto Sans Symbols"/>
              <a:buNone/>
              <a:defRPr sz="2400" b="1" i="1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ctr" rtl="0">
              <a:lnSpc>
                <a:spcPct val="90000"/>
              </a:lnSpc>
              <a:spcBef>
                <a:spcPts val="500"/>
              </a:spcBef>
              <a:buClr>
                <a:srgbClr val="0066A1"/>
              </a:buClr>
              <a:buSzPct val="100000"/>
              <a:buFont typeface="Noto Sans Symbols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ctr" rtl="0">
              <a:lnSpc>
                <a:spcPct val="90000"/>
              </a:lnSpc>
              <a:spcBef>
                <a:spcPts val="500"/>
              </a:spcBef>
              <a:buClr>
                <a:srgbClr val="0066A1"/>
              </a:buClr>
              <a:buSzPct val="100000"/>
              <a:buFont typeface="Noto Sans Symbols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ctr" rtl="0">
              <a:lnSpc>
                <a:spcPct val="90000"/>
              </a:lnSpc>
              <a:spcBef>
                <a:spcPts val="500"/>
              </a:spcBef>
              <a:buClr>
                <a:srgbClr val="0066A1"/>
              </a:buClr>
              <a:buSzPct val="100000"/>
              <a:buFont typeface="Noto Sans Symbols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ctr" rtl="0">
              <a:lnSpc>
                <a:spcPct val="90000"/>
              </a:lnSpc>
              <a:spcBef>
                <a:spcPts val="500"/>
              </a:spcBef>
              <a:buClr>
                <a:srgbClr val="0066A1"/>
              </a:buClr>
              <a:buSzPct val="100000"/>
              <a:buFont typeface="Noto Sans Symbols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ivider Slide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>
            <a:spLocks noGrp="1"/>
          </p:cNvSpPr>
          <p:nvPr>
            <p:ph type="ctrTitle"/>
          </p:nvPr>
        </p:nvSpPr>
        <p:spPr>
          <a:xfrm>
            <a:off x="685800" y="2273452"/>
            <a:ext cx="7772400" cy="90392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0066A1"/>
              </a:buClr>
              <a:buSzPct val="100000"/>
              <a:buFont typeface="Calibri"/>
              <a:buNone/>
              <a:defRPr sz="4400" b="1" i="0" u="none" strike="noStrike" cap="none">
                <a:solidFill>
                  <a:srgbClr val="0066A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SzPct val="77777"/>
              <a:buNone/>
              <a:defRPr sz="1800"/>
            </a:lvl2pPr>
            <a:lvl3pPr lvl="2" indent="0">
              <a:spcBef>
                <a:spcPts val="0"/>
              </a:spcBef>
              <a:buSzPct val="77777"/>
              <a:buNone/>
              <a:defRPr sz="1800"/>
            </a:lvl3pPr>
            <a:lvl4pPr lvl="3" indent="0">
              <a:spcBef>
                <a:spcPts val="0"/>
              </a:spcBef>
              <a:buSzPct val="77777"/>
              <a:buNone/>
              <a:defRPr sz="1800"/>
            </a:lvl4pPr>
            <a:lvl5pPr lvl="4" indent="0">
              <a:spcBef>
                <a:spcPts val="0"/>
              </a:spcBef>
              <a:buSzPct val="77777"/>
              <a:buNone/>
              <a:defRPr sz="1800"/>
            </a:lvl5pPr>
            <a:lvl6pPr lvl="5" indent="0">
              <a:spcBef>
                <a:spcPts val="0"/>
              </a:spcBef>
              <a:buSzPct val="77777"/>
              <a:buNone/>
              <a:defRPr sz="1800"/>
            </a:lvl6pPr>
            <a:lvl7pPr lvl="6" indent="0">
              <a:spcBef>
                <a:spcPts val="0"/>
              </a:spcBef>
              <a:buSzPct val="77777"/>
              <a:buNone/>
              <a:defRPr sz="1800"/>
            </a:lvl7pPr>
            <a:lvl8pPr lvl="7" indent="0">
              <a:spcBef>
                <a:spcPts val="0"/>
              </a:spcBef>
              <a:buSzPct val="77777"/>
              <a:buNone/>
              <a:defRPr sz="1800"/>
            </a:lvl8pPr>
            <a:lvl9pPr lvl="8" indent="0">
              <a:spcBef>
                <a:spcPts val="0"/>
              </a:spcBef>
              <a:buSzPct val="77777"/>
              <a:buNone/>
              <a:defRPr sz="1800"/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subTitle" idx="1"/>
          </p:nvPr>
        </p:nvSpPr>
        <p:spPr>
          <a:xfrm>
            <a:off x="685800" y="3269450"/>
            <a:ext cx="7772400" cy="124428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rgbClr val="7F7F7F"/>
              </a:buClr>
              <a:buSzPct val="100000"/>
              <a:buFont typeface="Arial"/>
              <a:buNone/>
              <a:defRPr sz="2800" b="1" i="1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 Slide_OneColumnBullets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 txBox="1">
            <a:spLocks noGrp="1"/>
          </p:cNvSpPr>
          <p:nvPr>
            <p:ph type="ctrTitle"/>
          </p:nvPr>
        </p:nvSpPr>
        <p:spPr>
          <a:xfrm>
            <a:off x="396815" y="565421"/>
            <a:ext cx="8419381" cy="521507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0066A1"/>
              </a:buClr>
              <a:buSzPct val="100000"/>
              <a:buFont typeface="Calibri"/>
              <a:buNone/>
              <a:defRPr sz="3400" b="1" i="0" u="none" strike="noStrike" cap="none">
                <a:solidFill>
                  <a:srgbClr val="0066A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SzPct val="77777"/>
              <a:buNone/>
              <a:defRPr sz="1800"/>
            </a:lvl2pPr>
            <a:lvl3pPr lvl="2" indent="0">
              <a:spcBef>
                <a:spcPts val="0"/>
              </a:spcBef>
              <a:buSzPct val="77777"/>
              <a:buNone/>
              <a:defRPr sz="1800"/>
            </a:lvl3pPr>
            <a:lvl4pPr lvl="3" indent="0">
              <a:spcBef>
                <a:spcPts val="0"/>
              </a:spcBef>
              <a:buSzPct val="77777"/>
              <a:buNone/>
              <a:defRPr sz="1800"/>
            </a:lvl4pPr>
            <a:lvl5pPr lvl="4" indent="0">
              <a:spcBef>
                <a:spcPts val="0"/>
              </a:spcBef>
              <a:buSzPct val="77777"/>
              <a:buNone/>
              <a:defRPr sz="1800"/>
            </a:lvl5pPr>
            <a:lvl6pPr lvl="5" indent="0">
              <a:spcBef>
                <a:spcPts val="0"/>
              </a:spcBef>
              <a:buSzPct val="77777"/>
              <a:buNone/>
              <a:defRPr sz="1800"/>
            </a:lvl6pPr>
            <a:lvl7pPr lvl="6" indent="0">
              <a:spcBef>
                <a:spcPts val="0"/>
              </a:spcBef>
              <a:buSzPct val="77777"/>
              <a:buNone/>
              <a:defRPr sz="1800"/>
            </a:lvl7pPr>
            <a:lvl8pPr lvl="7" indent="0">
              <a:spcBef>
                <a:spcPts val="0"/>
              </a:spcBef>
              <a:buSzPct val="77777"/>
              <a:buNone/>
              <a:defRPr sz="1800"/>
            </a:lvl8pPr>
            <a:lvl9pPr lvl="8" indent="0">
              <a:spcBef>
                <a:spcPts val="0"/>
              </a:spcBef>
              <a:buSzPct val="77777"/>
              <a:buNone/>
              <a:defRPr sz="1800"/>
            </a:lvl9pPr>
          </a:lstStyle>
          <a:p>
            <a:endParaRPr/>
          </a:p>
        </p:txBody>
      </p:sp>
      <p:sp>
        <p:nvSpPr>
          <p:cNvPr id="83" name="Shape 83"/>
          <p:cNvSpPr txBox="1">
            <a:spLocks noGrp="1"/>
          </p:cNvSpPr>
          <p:nvPr>
            <p:ph type="subTitle" idx="1"/>
          </p:nvPr>
        </p:nvSpPr>
        <p:spPr>
          <a:xfrm>
            <a:off x="396815" y="1199109"/>
            <a:ext cx="8419381" cy="422657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rgbClr val="7F7F7F"/>
              </a:buClr>
              <a:buSzPct val="100000"/>
              <a:buFont typeface="Arial"/>
              <a:buNone/>
              <a:defRPr sz="2400" b="1" i="1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4" name="Shape 84"/>
          <p:cNvSpPr txBox="1">
            <a:spLocks noGrp="1"/>
          </p:cNvSpPr>
          <p:nvPr>
            <p:ph type="body" idx="2"/>
          </p:nvPr>
        </p:nvSpPr>
        <p:spPr>
          <a:xfrm>
            <a:off x="396815" y="1825625"/>
            <a:ext cx="8419381" cy="4143854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457200" marR="0" lvl="0" indent="-381000" algn="l" rtl="0">
              <a:lnSpc>
                <a:spcPct val="90000"/>
              </a:lnSpc>
              <a:spcBef>
                <a:spcPts val="1000"/>
              </a:spcBef>
              <a:buClr>
                <a:srgbClr val="0066A1"/>
              </a:buClr>
              <a:buSzPct val="60000"/>
              <a:buFont typeface="Merriweather Sans"/>
              <a:buChar char="▶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800100" marR="0" lvl="1" indent="-228600" algn="l" rtl="0">
              <a:lnSpc>
                <a:spcPct val="90000"/>
              </a:lnSpc>
              <a:spcBef>
                <a:spcPts val="500"/>
              </a:spcBef>
              <a:buClr>
                <a:srgbClr val="0066A1"/>
              </a:buClr>
              <a:buSzPct val="1000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257300" marR="0" lvl="2" indent="-241300" algn="l" rtl="0">
              <a:lnSpc>
                <a:spcPct val="90000"/>
              </a:lnSpc>
              <a:spcBef>
                <a:spcPts val="500"/>
              </a:spcBef>
              <a:buClr>
                <a:srgbClr val="0066A1"/>
              </a:buClr>
              <a:buSzPct val="1000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57350" marR="0" lvl="3" indent="-196850" algn="l" rtl="0">
              <a:lnSpc>
                <a:spcPct val="90000"/>
              </a:lnSpc>
              <a:spcBef>
                <a:spcPts val="500"/>
              </a:spcBef>
              <a:buClr>
                <a:srgbClr val="0066A1"/>
              </a:buClr>
              <a:buSzPct val="1000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114550" marR="0" lvl="4" indent="-196850" algn="l" rtl="0">
              <a:lnSpc>
                <a:spcPct val="90000"/>
              </a:lnSpc>
              <a:spcBef>
                <a:spcPts val="500"/>
              </a:spcBef>
              <a:buClr>
                <a:srgbClr val="0066A1"/>
              </a:buClr>
              <a:buSzPct val="1000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 Slide_TwoColumnBullets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>
            <a:spLocks noGrp="1"/>
          </p:cNvSpPr>
          <p:nvPr>
            <p:ph type="ctrTitle"/>
          </p:nvPr>
        </p:nvSpPr>
        <p:spPr>
          <a:xfrm>
            <a:off x="396815" y="565421"/>
            <a:ext cx="8419381" cy="521507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0066A1"/>
              </a:buClr>
              <a:buSzPct val="100000"/>
              <a:buFont typeface="Calibri"/>
              <a:buNone/>
              <a:defRPr sz="3400" b="1" i="0" u="none" strike="noStrike" cap="none">
                <a:solidFill>
                  <a:srgbClr val="0066A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SzPct val="77777"/>
              <a:buNone/>
              <a:defRPr sz="1800"/>
            </a:lvl2pPr>
            <a:lvl3pPr lvl="2" indent="0">
              <a:spcBef>
                <a:spcPts val="0"/>
              </a:spcBef>
              <a:buSzPct val="77777"/>
              <a:buNone/>
              <a:defRPr sz="1800"/>
            </a:lvl3pPr>
            <a:lvl4pPr lvl="3" indent="0">
              <a:spcBef>
                <a:spcPts val="0"/>
              </a:spcBef>
              <a:buSzPct val="77777"/>
              <a:buNone/>
              <a:defRPr sz="1800"/>
            </a:lvl4pPr>
            <a:lvl5pPr lvl="4" indent="0">
              <a:spcBef>
                <a:spcPts val="0"/>
              </a:spcBef>
              <a:buSzPct val="77777"/>
              <a:buNone/>
              <a:defRPr sz="1800"/>
            </a:lvl5pPr>
            <a:lvl6pPr lvl="5" indent="0">
              <a:spcBef>
                <a:spcPts val="0"/>
              </a:spcBef>
              <a:buSzPct val="77777"/>
              <a:buNone/>
              <a:defRPr sz="1800"/>
            </a:lvl6pPr>
            <a:lvl7pPr lvl="6" indent="0">
              <a:spcBef>
                <a:spcPts val="0"/>
              </a:spcBef>
              <a:buSzPct val="77777"/>
              <a:buNone/>
              <a:defRPr sz="1800"/>
            </a:lvl7pPr>
            <a:lvl8pPr lvl="7" indent="0">
              <a:spcBef>
                <a:spcPts val="0"/>
              </a:spcBef>
              <a:buSzPct val="77777"/>
              <a:buNone/>
              <a:defRPr sz="1800"/>
            </a:lvl8pPr>
            <a:lvl9pPr lvl="8" indent="0">
              <a:spcBef>
                <a:spcPts val="0"/>
              </a:spcBef>
              <a:buSzPct val="77777"/>
              <a:buNone/>
              <a:defRPr sz="1800"/>
            </a:lvl9pPr>
          </a:lstStyle>
          <a:p>
            <a:endParaRPr/>
          </a:p>
        </p:txBody>
      </p:sp>
      <p:sp>
        <p:nvSpPr>
          <p:cNvPr id="87" name="Shape 87"/>
          <p:cNvSpPr txBox="1">
            <a:spLocks noGrp="1"/>
          </p:cNvSpPr>
          <p:nvPr>
            <p:ph type="subTitle" idx="1"/>
          </p:nvPr>
        </p:nvSpPr>
        <p:spPr>
          <a:xfrm>
            <a:off x="396815" y="1199109"/>
            <a:ext cx="8419381" cy="422657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rgbClr val="7F7F7F"/>
              </a:buClr>
              <a:buSzPct val="100000"/>
              <a:buFont typeface="Arial"/>
              <a:buNone/>
              <a:defRPr sz="2400" b="1" i="1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8" name="Shape 88"/>
          <p:cNvSpPr txBox="1">
            <a:spLocks noGrp="1"/>
          </p:cNvSpPr>
          <p:nvPr>
            <p:ph type="body" idx="2"/>
          </p:nvPr>
        </p:nvSpPr>
        <p:spPr>
          <a:xfrm>
            <a:off x="396816" y="1825625"/>
            <a:ext cx="4076330" cy="4143854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457200" marR="0" lvl="0" indent="-381000" algn="l" rtl="0">
              <a:lnSpc>
                <a:spcPct val="90000"/>
              </a:lnSpc>
              <a:spcBef>
                <a:spcPts val="1000"/>
              </a:spcBef>
              <a:buClr>
                <a:srgbClr val="0066A1"/>
              </a:buClr>
              <a:buSzPct val="60000"/>
              <a:buFont typeface="Merriweather Sans"/>
              <a:buChar char="▶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800100" marR="0" lvl="1" indent="-228600" algn="l" rtl="0">
              <a:lnSpc>
                <a:spcPct val="90000"/>
              </a:lnSpc>
              <a:spcBef>
                <a:spcPts val="500"/>
              </a:spcBef>
              <a:buClr>
                <a:srgbClr val="0066A1"/>
              </a:buClr>
              <a:buSzPct val="1000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257300" marR="0" lvl="2" indent="-241300" algn="l" rtl="0">
              <a:lnSpc>
                <a:spcPct val="90000"/>
              </a:lnSpc>
              <a:spcBef>
                <a:spcPts val="500"/>
              </a:spcBef>
              <a:buClr>
                <a:srgbClr val="0066A1"/>
              </a:buClr>
              <a:buSzPct val="1000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57350" marR="0" lvl="3" indent="-196850" algn="l" rtl="0">
              <a:lnSpc>
                <a:spcPct val="90000"/>
              </a:lnSpc>
              <a:spcBef>
                <a:spcPts val="500"/>
              </a:spcBef>
              <a:buClr>
                <a:srgbClr val="0066A1"/>
              </a:buClr>
              <a:buSzPct val="1000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114550" marR="0" lvl="4" indent="-196850" algn="l" rtl="0">
              <a:lnSpc>
                <a:spcPct val="90000"/>
              </a:lnSpc>
              <a:spcBef>
                <a:spcPts val="500"/>
              </a:spcBef>
              <a:buClr>
                <a:srgbClr val="0066A1"/>
              </a:buClr>
              <a:buSzPct val="1000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9" name="Shape 89"/>
          <p:cNvSpPr txBox="1">
            <a:spLocks noGrp="1"/>
          </p:cNvSpPr>
          <p:nvPr>
            <p:ph type="body" idx="3"/>
          </p:nvPr>
        </p:nvSpPr>
        <p:spPr>
          <a:xfrm>
            <a:off x="4739866" y="1825625"/>
            <a:ext cx="4076330" cy="4143854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457200" marR="0" lvl="0" indent="-381000" algn="l" rtl="0">
              <a:lnSpc>
                <a:spcPct val="90000"/>
              </a:lnSpc>
              <a:spcBef>
                <a:spcPts val="1000"/>
              </a:spcBef>
              <a:buClr>
                <a:srgbClr val="0066A1"/>
              </a:buClr>
              <a:buSzPct val="60000"/>
              <a:buFont typeface="Merriweather Sans"/>
              <a:buChar char="▶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800100" marR="0" lvl="1" indent="-228600" algn="l" rtl="0">
              <a:lnSpc>
                <a:spcPct val="90000"/>
              </a:lnSpc>
              <a:spcBef>
                <a:spcPts val="500"/>
              </a:spcBef>
              <a:buClr>
                <a:srgbClr val="0066A1"/>
              </a:buClr>
              <a:buSzPct val="1000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257300" marR="0" lvl="2" indent="-241300" algn="l" rtl="0">
              <a:lnSpc>
                <a:spcPct val="90000"/>
              </a:lnSpc>
              <a:spcBef>
                <a:spcPts val="500"/>
              </a:spcBef>
              <a:buClr>
                <a:srgbClr val="0066A1"/>
              </a:buClr>
              <a:buSzPct val="1000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57350" marR="0" lvl="3" indent="-196850" algn="l" rtl="0">
              <a:lnSpc>
                <a:spcPct val="90000"/>
              </a:lnSpc>
              <a:spcBef>
                <a:spcPts val="500"/>
              </a:spcBef>
              <a:buClr>
                <a:srgbClr val="0066A1"/>
              </a:buClr>
              <a:buSzPct val="1000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114550" marR="0" lvl="4" indent="-196850" algn="l" rtl="0">
              <a:lnSpc>
                <a:spcPct val="90000"/>
              </a:lnSpc>
              <a:spcBef>
                <a:spcPts val="500"/>
              </a:spcBef>
              <a:buClr>
                <a:srgbClr val="0066A1"/>
              </a:buClr>
              <a:buSzPct val="1000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 Slide_TwoColumnBulletsGraphic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>
            <a:spLocks noGrp="1"/>
          </p:cNvSpPr>
          <p:nvPr>
            <p:ph type="ctrTitle"/>
          </p:nvPr>
        </p:nvSpPr>
        <p:spPr>
          <a:xfrm>
            <a:off x="396815" y="565421"/>
            <a:ext cx="8419381" cy="521507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0066A1"/>
              </a:buClr>
              <a:buSzPct val="100000"/>
              <a:buFont typeface="Calibri"/>
              <a:buNone/>
              <a:defRPr sz="3400" b="1" i="0" u="none" strike="noStrike" cap="none">
                <a:solidFill>
                  <a:srgbClr val="0066A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SzPct val="77777"/>
              <a:buNone/>
              <a:defRPr sz="1800"/>
            </a:lvl2pPr>
            <a:lvl3pPr lvl="2" indent="0">
              <a:spcBef>
                <a:spcPts val="0"/>
              </a:spcBef>
              <a:buSzPct val="77777"/>
              <a:buNone/>
              <a:defRPr sz="1800"/>
            </a:lvl3pPr>
            <a:lvl4pPr lvl="3" indent="0">
              <a:spcBef>
                <a:spcPts val="0"/>
              </a:spcBef>
              <a:buSzPct val="77777"/>
              <a:buNone/>
              <a:defRPr sz="1800"/>
            </a:lvl4pPr>
            <a:lvl5pPr lvl="4" indent="0">
              <a:spcBef>
                <a:spcPts val="0"/>
              </a:spcBef>
              <a:buSzPct val="77777"/>
              <a:buNone/>
              <a:defRPr sz="1800"/>
            </a:lvl5pPr>
            <a:lvl6pPr lvl="5" indent="0">
              <a:spcBef>
                <a:spcPts val="0"/>
              </a:spcBef>
              <a:buSzPct val="77777"/>
              <a:buNone/>
              <a:defRPr sz="1800"/>
            </a:lvl6pPr>
            <a:lvl7pPr lvl="6" indent="0">
              <a:spcBef>
                <a:spcPts val="0"/>
              </a:spcBef>
              <a:buSzPct val="77777"/>
              <a:buNone/>
              <a:defRPr sz="1800"/>
            </a:lvl7pPr>
            <a:lvl8pPr lvl="7" indent="0">
              <a:spcBef>
                <a:spcPts val="0"/>
              </a:spcBef>
              <a:buSzPct val="77777"/>
              <a:buNone/>
              <a:defRPr sz="1800"/>
            </a:lvl8pPr>
            <a:lvl9pPr lvl="8" indent="0">
              <a:spcBef>
                <a:spcPts val="0"/>
              </a:spcBef>
              <a:buSzPct val="77777"/>
              <a:buNone/>
              <a:defRPr sz="1800"/>
            </a:lvl9pPr>
          </a:lstStyle>
          <a:p>
            <a:endParaRPr/>
          </a:p>
        </p:txBody>
      </p:sp>
      <p:sp>
        <p:nvSpPr>
          <p:cNvPr id="92" name="Shape 92"/>
          <p:cNvSpPr txBox="1">
            <a:spLocks noGrp="1"/>
          </p:cNvSpPr>
          <p:nvPr>
            <p:ph type="subTitle" idx="1"/>
          </p:nvPr>
        </p:nvSpPr>
        <p:spPr>
          <a:xfrm>
            <a:off x="396815" y="1199109"/>
            <a:ext cx="8419381" cy="422657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rgbClr val="7F7F7F"/>
              </a:buClr>
              <a:buSzPct val="100000"/>
              <a:buFont typeface="Arial"/>
              <a:buNone/>
              <a:defRPr sz="2400" b="1" i="1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3" name="Shape 93"/>
          <p:cNvSpPr txBox="1">
            <a:spLocks noGrp="1"/>
          </p:cNvSpPr>
          <p:nvPr>
            <p:ph type="body" idx="2"/>
          </p:nvPr>
        </p:nvSpPr>
        <p:spPr>
          <a:xfrm>
            <a:off x="396816" y="1825625"/>
            <a:ext cx="4076330" cy="4143854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457200" marR="0" lvl="0" indent="-381000" algn="l" rtl="0">
              <a:lnSpc>
                <a:spcPct val="90000"/>
              </a:lnSpc>
              <a:spcBef>
                <a:spcPts val="1000"/>
              </a:spcBef>
              <a:buClr>
                <a:srgbClr val="0066A1"/>
              </a:buClr>
              <a:buSzPct val="60000"/>
              <a:buFont typeface="Merriweather Sans"/>
              <a:buChar char="▶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800100" marR="0" lvl="1" indent="-228600" algn="l" rtl="0">
              <a:lnSpc>
                <a:spcPct val="90000"/>
              </a:lnSpc>
              <a:spcBef>
                <a:spcPts val="500"/>
              </a:spcBef>
              <a:buClr>
                <a:srgbClr val="0066A1"/>
              </a:buClr>
              <a:buSzPct val="1000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257300" marR="0" lvl="2" indent="-241300" algn="l" rtl="0">
              <a:lnSpc>
                <a:spcPct val="90000"/>
              </a:lnSpc>
              <a:spcBef>
                <a:spcPts val="500"/>
              </a:spcBef>
              <a:buClr>
                <a:srgbClr val="0066A1"/>
              </a:buClr>
              <a:buSzPct val="1000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57350" marR="0" lvl="3" indent="-196850" algn="l" rtl="0">
              <a:lnSpc>
                <a:spcPct val="90000"/>
              </a:lnSpc>
              <a:spcBef>
                <a:spcPts val="500"/>
              </a:spcBef>
              <a:buClr>
                <a:srgbClr val="0066A1"/>
              </a:buClr>
              <a:buSzPct val="1000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114550" marR="0" lvl="4" indent="-196850" algn="l" rtl="0">
              <a:lnSpc>
                <a:spcPct val="90000"/>
              </a:lnSpc>
              <a:spcBef>
                <a:spcPts val="500"/>
              </a:spcBef>
              <a:buClr>
                <a:srgbClr val="0066A1"/>
              </a:buClr>
              <a:buSzPct val="1000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4" name="Shape 94"/>
          <p:cNvSpPr txBox="1">
            <a:spLocks noGrp="1"/>
          </p:cNvSpPr>
          <p:nvPr>
            <p:ph type="body" idx="3"/>
          </p:nvPr>
        </p:nvSpPr>
        <p:spPr>
          <a:xfrm>
            <a:off x="4621213" y="1825625"/>
            <a:ext cx="4195762" cy="414337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●"/>
              <a:defRPr sz="1800" b="0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○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■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●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○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 Slide_Bullets3Objects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>
            <a:spLocks noGrp="1"/>
          </p:cNvSpPr>
          <p:nvPr>
            <p:ph type="ctrTitle"/>
          </p:nvPr>
        </p:nvSpPr>
        <p:spPr>
          <a:xfrm>
            <a:off x="396815" y="565421"/>
            <a:ext cx="8419381" cy="521507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0066A1"/>
              </a:buClr>
              <a:buSzPct val="100000"/>
              <a:buFont typeface="Calibri"/>
              <a:buNone/>
              <a:defRPr sz="3400" b="1" i="0" u="none" strike="noStrike" cap="none">
                <a:solidFill>
                  <a:srgbClr val="0066A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SzPct val="77777"/>
              <a:buNone/>
              <a:defRPr sz="1800"/>
            </a:lvl2pPr>
            <a:lvl3pPr lvl="2" indent="0">
              <a:spcBef>
                <a:spcPts val="0"/>
              </a:spcBef>
              <a:buSzPct val="77777"/>
              <a:buNone/>
              <a:defRPr sz="1800"/>
            </a:lvl3pPr>
            <a:lvl4pPr lvl="3" indent="0">
              <a:spcBef>
                <a:spcPts val="0"/>
              </a:spcBef>
              <a:buSzPct val="77777"/>
              <a:buNone/>
              <a:defRPr sz="1800"/>
            </a:lvl4pPr>
            <a:lvl5pPr lvl="4" indent="0">
              <a:spcBef>
                <a:spcPts val="0"/>
              </a:spcBef>
              <a:buSzPct val="77777"/>
              <a:buNone/>
              <a:defRPr sz="1800"/>
            </a:lvl5pPr>
            <a:lvl6pPr lvl="5" indent="0">
              <a:spcBef>
                <a:spcPts val="0"/>
              </a:spcBef>
              <a:buSzPct val="77777"/>
              <a:buNone/>
              <a:defRPr sz="1800"/>
            </a:lvl6pPr>
            <a:lvl7pPr lvl="6" indent="0">
              <a:spcBef>
                <a:spcPts val="0"/>
              </a:spcBef>
              <a:buSzPct val="77777"/>
              <a:buNone/>
              <a:defRPr sz="1800"/>
            </a:lvl7pPr>
            <a:lvl8pPr lvl="7" indent="0">
              <a:spcBef>
                <a:spcPts val="0"/>
              </a:spcBef>
              <a:buSzPct val="77777"/>
              <a:buNone/>
              <a:defRPr sz="1800"/>
            </a:lvl8pPr>
            <a:lvl9pPr lvl="8" indent="0">
              <a:spcBef>
                <a:spcPts val="0"/>
              </a:spcBef>
              <a:buSzPct val="77777"/>
              <a:buNone/>
              <a:defRPr sz="1800"/>
            </a:lvl9pPr>
          </a:lstStyle>
          <a:p>
            <a:endParaRPr/>
          </a:p>
        </p:txBody>
      </p:sp>
      <p:sp>
        <p:nvSpPr>
          <p:cNvPr id="115" name="Shape 115"/>
          <p:cNvSpPr txBox="1">
            <a:spLocks noGrp="1"/>
          </p:cNvSpPr>
          <p:nvPr>
            <p:ph type="subTitle" idx="1"/>
          </p:nvPr>
        </p:nvSpPr>
        <p:spPr>
          <a:xfrm>
            <a:off x="396815" y="1199109"/>
            <a:ext cx="8419381" cy="422657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rgbClr val="7F7F7F"/>
              </a:buClr>
              <a:buSzPct val="100000"/>
              <a:buFont typeface="Arial"/>
              <a:buNone/>
              <a:defRPr sz="2400" b="1" i="1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6" name="Shape 116"/>
          <p:cNvSpPr txBox="1">
            <a:spLocks noGrp="1"/>
          </p:cNvSpPr>
          <p:nvPr>
            <p:ph type="body" idx="2"/>
          </p:nvPr>
        </p:nvSpPr>
        <p:spPr>
          <a:xfrm>
            <a:off x="396816" y="1825625"/>
            <a:ext cx="4076330" cy="199261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457200" marR="0" lvl="0" indent="-381000" algn="l" rtl="0">
              <a:lnSpc>
                <a:spcPct val="90000"/>
              </a:lnSpc>
              <a:spcBef>
                <a:spcPts val="1000"/>
              </a:spcBef>
              <a:buClr>
                <a:srgbClr val="0066A1"/>
              </a:buClr>
              <a:buSzPct val="60000"/>
              <a:buFont typeface="Merriweather Sans"/>
              <a:buChar char="▶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800100" marR="0" lvl="1" indent="-228600" algn="l" rtl="0">
              <a:lnSpc>
                <a:spcPct val="90000"/>
              </a:lnSpc>
              <a:spcBef>
                <a:spcPts val="500"/>
              </a:spcBef>
              <a:buClr>
                <a:srgbClr val="0066A1"/>
              </a:buClr>
              <a:buSzPct val="1000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257300" marR="0" lvl="2" indent="-241300" algn="l" rtl="0">
              <a:lnSpc>
                <a:spcPct val="90000"/>
              </a:lnSpc>
              <a:spcBef>
                <a:spcPts val="500"/>
              </a:spcBef>
              <a:buClr>
                <a:srgbClr val="0066A1"/>
              </a:buClr>
              <a:buSzPct val="1000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57350" marR="0" lvl="3" indent="-196850" algn="l" rtl="0">
              <a:lnSpc>
                <a:spcPct val="90000"/>
              </a:lnSpc>
              <a:spcBef>
                <a:spcPts val="500"/>
              </a:spcBef>
              <a:buClr>
                <a:srgbClr val="0066A1"/>
              </a:buClr>
              <a:buSzPct val="1000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114550" marR="0" lvl="4" indent="-196850" algn="l" rtl="0">
              <a:lnSpc>
                <a:spcPct val="90000"/>
              </a:lnSpc>
              <a:spcBef>
                <a:spcPts val="500"/>
              </a:spcBef>
              <a:buClr>
                <a:srgbClr val="0066A1"/>
              </a:buClr>
              <a:buSzPct val="1000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7" name="Shape 117"/>
          <p:cNvSpPr txBox="1">
            <a:spLocks noGrp="1"/>
          </p:cNvSpPr>
          <p:nvPr>
            <p:ph type="body" idx="3"/>
          </p:nvPr>
        </p:nvSpPr>
        <p:spPr>
          <a:xfrm>
            <a:off x="4621213" y="1825625"/>
            <a:ext cx="4195762" cy="199261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●"/>
              <a:defRPr sz="1800" b="0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○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■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●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○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8" name="Shape 118"/>
          <p:cNvSpPr txBox="1">
            <a:spLocks noGrp="1"/>
          </p:cNvSpPr>
          <p:nvPr>
            <p:ph type="body" idx="4"/>
          </p:nvPr>
        </p:nvSpPr>
        <p:spPr>
          <a:xfrm>
            <a:off x="4621213" y="3976866"/>
            <a:ext cx="4195762" cy="199261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●"/>
              <a:defRPr sz="1800" b="0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○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■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●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○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9" name="Shape 119"/>
          <p:cNvSpPr txBox="1">
            <a:spLocks noGrp="1"/>
          </p:cNvSpPr>
          <p:nvPr>
            <p:ph type="body" idx="5"/>
          </p:nvPr>
        </p:nvSpPr>
        <p:spPr>
          <a:xfrm>
            <a:off x="396815" y="3976866"/>
            <a:ext cx="4076331" cy="199261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●"/>
              <a:defRPr sz="1800" b="0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○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■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●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○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7" Type="http://schemas.openxmlformats.org/officeDocument/2006/relationships/image" Target="../media/image4.gif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gif"/><Relationship Id="rId5" Type="http://schemas.openxmlformats.org/officeDocument/2006/relationships/image" Target="../media/image2.gif"/><Relationship Id="rId4" Type="http://schemas.openxmlformats.org/officeDocument/2006/relationships/image" Target="../media/image1.jp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gif"/><Relationship Id="rId5" Type="http://schemas.openxmlformats.org/officeDocument/2006/relationships/image" Target="../media/image11.gif"/><Relationship Id="rId4" Type="http://schemas.openxmlformats.org/officeDocument/2006/relationships/image" Target="../media/image10.gif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gif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10.gif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8.xml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12.gi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Shape 5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3750" y="-13772"/>
            <a:ext cx="9144002" cy="6854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Shape 5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3750" y="5021485"/>
            <a:ext cx="9143998" cy="1841341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Shape 5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-3750" y="-13775"/>
            <a:ext cx="9144000" cy="92741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Shape 54"/>
          <p:cNvPicPr preferRelativeResize="0"/>
          <p:nvPr/>
        </p:nvPicPr>
        <p:blipFill rotWithShape="1">
          <a:blip r:embed="rId7">
            <a:alphaModFix/>
          </a:blip>
          <a:srcRect r="2161"/>
          <a:stretch/>
        </p:blipFill>
        <p:spPr>
          <a:xfrm>
            <a:off x="7676211" y="6080769"/>
            <a:ext cx="1143673" cy="665889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Shape 55"/>
          <p:cNvSpPr txBox="1"/>
          <p:nvPr/>
        </p:nvSpPr>
        <p:spPr>
          <a:xfrm>
            <a:off x="385257" y="6194523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" sz="12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Shape 6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3750" y="-8675"/>
            <a:ext cx="9165666" cy="6857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Shape 6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22050" y="5939575"/>
            <a:ext cx="9166052" cy="924925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Shape 70"/>
          <p:cNvSpPr txBox="1"/>
          <p:nvPr/>
        </p:nvSpPr>
        <p:spPr>
          <a:xfrm>
            <a:off x="385257" y="6194523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 b="0" i="0" u="none" strike="noStrike" cap="none">
                <a:solidFill>
                  <a:srgbClr val="0066A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" sz="1200" b="0" i="0" u="none" strike="noStrike" cap="none">
              <a:solidFill>
                <a:srgbClr val="0066A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1" name="Shape 7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3750" y="-9950"/>
            <a:ext cx="9165674" cy="924914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Shape 7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802096" y="6078746"/>
            <a:ext cx="1145704" cy="355587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Shape 77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0" y="5941775"/>
            <a:ext cx="9144220" cy="922725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Shape 78"/>
          <p:cNvSpPr txBox="1"/>
          <p:nvPr/>
        </p:nvSpPr>
        <p:spPr>
          <a:xfrm>
            <a:off x="385257" y="6194523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 b="0" i="0" u="none" strike="noStrike" cap="none">
                <a:solidFill>
                  <a:srgbClr val="0066A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" sz="1200" b="0" i="0" u="none" strike="noStrike" cap="none">
              <a:solidFill>
                <a:srgbClr val="0066A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9" name="Shape 79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0" y="-9950"/>
            <a:ext cx="9143998" cy="922727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Shape 80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7802096" y="6078746"/>
            <a:ext cx="1145704" cy="355587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8" r:id="rId4"/>
    <p:sldLayoutId id="2147483671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.gi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3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7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 txBox="1">
            <a:spLocks noGrp="1"/>
          </p:cNvSpPr>
          <p:nvPr>
            <p:ph type="ctrTitle"/>
          </p:nvPr>
        </p:nvSpPr>
        <p:spPr>
          <a:xfrm>
            <a:off x="685800" y="2977039"/>
            <a:ext cx="7772400" cy="90392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lvl="0" indent="-279400"/>
            <a:r>
              <a:rPr lang="en-US" dirty="0"/>
              <a:t>Area-Optimized UAV Swarm Network for Search and Rescue Operations </a:t>
            </a:r>
            <a:endParaRPr sz="4400" b="1" i="0" u="none" strike="noStrike" cap="none" dirty="0">
              <a:solidFill>
                <a:srgbClr val="0066A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Shape 155"/>
          <p:cNvSpPr txBox="1">
            <a:spLocks noGrp="1"/>
          </p:cNvSpPr>
          <p:nvPr>
            <p:ph type="subTitle" idx="1"/>
          </p:nvPr>
        </p:nvSpPr>
        <p:spPr>
          <a:xfrm>
            <a:off x="685800" y="4841090"/>
            <a:ext cx="7772400" cy="90392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lvl="0" indent="-177800">
              <a:spcBef>
                <a:spcPts val="0"/>
              </a:spcBef>
            </a:pPr>
            <a:r>
              <a:rPr lang="en-US" dirty="0"/>
              <a:t>Laik Ruetten</a:t>
            </a:r>
          </a:p>
          <a:p>
            <a:pPr lvl="0" indent="-177800">
              <a:spcBef>
                <a:spcPts val="0"/>
              </a:spcBef>
            </a:pPr>
            <a:r>
              <a:rPr lang="en-US" sz="2400" dirty="0"/>
              <a:t>Paulo Alexandre Regis, David Feil-</a:t>
            </a:r>
            <a:r>
              <a:rPr lang="en-US" sz="2400" dirty="0" err="1"/>
              <a:t>Seifer</a:t>
            </a:r>
            <a:r>
              <a:rPr lang="en-US" sz="2400" dirty="0"/>
              <a:t>, </a:t>
            </a:r>
            <a:r>
              <a:rPr lang="en-US" sz="2400" dirty="0" err="1"/>
              <a:t>Shamik</a:t>
            </a:r>
            <a:r>
              <a:rPr lang="en-US" sz="2400" dirty="0"/>
              <a:t> Sengupta</a:t>
            </a:r>
          </a:p>
          <a:p>
            <a:pPr marL="0" marR="0" lvl="0" indent="-177800" algn="l" rtl="0">
              <a:lnSpc>
                <a:spcPct val="90000"/>
              </a:lnSpc>
              <a:spcBef>
                <a:spcPts val="0"/>
              </a:spcBef>
              <a:buClr>
                <a:srgbClr val="0066A1"/>
              </a:buClr>
              <a:buSzPct val="100000"/>
              <a:buFont typeface="Noto Sans Symbols"/>
              <a:buNone/>
            </a:pPr>
            <a:endParaRPr sz="2800" b="1" i="1" u="none" strike="noStrike" cap="none" dirty="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>
            <a:extLst>
              <a:ext uri="{FF2B5EF4-FFF2-40B4-BE49-F238E27FC236}">
                <a16:creationId xmlns:a16="http://schemas.microsoft.com/office/drawing/2014/main" id="{67DC669F-32E4-4892-860C-F5408F92C7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1120" y="4696536"/>
            <a:ext cx="5262880" cy="1924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7" name="Shape 187"/>
          <p:cNvSpPr txBox="1">
            <a:spLocks noGrp="1"/>
          </p:cNvSpPr>
          <p:nvPr>
            <p:ph type="ctrTitle"/>
          </p:nvPr>
        </p:nvSpPr>
        <p:spPr>
          <a:xfrm>
            <a:off x="396815" y="565421"/>
            <a:ext cx="8419381" cy="52150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194310" algn="l" rtl="0">
              <a:lnSpc>
                <a:spcPct val="90000"/>
              </a:lnSpc>
              <a:spcBef>
                <a:spcPts val="0"/>
              </a:spcBef>
              <a:buClr>
                <a:srgbClr val="0066A1"/>
              </a:buClr>
              <a:buSzPct val="100000"/>
              <a:buFont typeface="Calibri"/>
              <a:buNone/>
            </a:pPr>
            <a:r>
              <a:rPr lang="en-US" sz="3060" b="1" i="0" u="none" strike="noStrike" cap="none" dirty="0">
                <a:solidFill>
                  <a:srgbClr val="0066A1"/>
                </a:solidFill>
                <a:latin typeface="Calibri"/>
                <a:ea typeface="Calibri"/>
                <a:cs typeface="Calibri"/>
                <a:sym typeface="Calibri"/>
              </a:rPr>
              <a:t>Previous Work</a:t>
            </a:r>
            <a:endParaRPr sz="3060" b="1" i="0" u="none" strike="noStrike" cap="none" dirty="0">
              <a:solidFill>
                <a:srgbClr val="0066A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Shape 188"/>
          <p:cNvSpPr txBox="1">
            <a:spLocks noGrp="1"/>
          </p:cNvSpPr>
          <p:nvPr>
            <p:ph type="subTitle" idx="1"/>
          </p:nvPr>
        </p:nvSpPr>
        <p:spPr>
          <a:xfrm>
            <a:off x="396815" y="1199109"/>
            <a:ext cx="8419381" cy="42265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indent="-152400">
              <a:spcBef>
                <a:spcPts val="0"/>
              </a:spcBef>
            </a:pPr>
            <a:r>
              <a:rPr lang="en-US" dirty="0"/>
              <a:t>Left-Hand Search/the Rubber-Band method</a:t>
            </a:r>
          </a:p>
          <a:p>
            <a:pPr marL="0" marR="0" lvl="0" indent="-152400" algn="l" rtl="0">
              <a:lnSpc>
                <a:spcPct val="90000"/>
              </a:lnSpc>
              <a:spcBef>
                <a:spcPts val="0"/>
              </a:spcBef>
              <a:buClr>
                <a:srgbClr val="7F7F7F"/>
              </a:buClr>
              <a:buSzPct val="100000"/>
              <a:buFont typeface="Arial"/>
              <a:buNone/>
            </a:pPr>
            <a:endParaRPr sz="2400" b="1" i="1" u="none" strike="noStrike" cap="none" dirty="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Shape 189"/>
          <p:cNvSpPr txBox="1">
            <a:spLocks noGrp="1"/>
          </p:cNvSpPr>
          <p:nvPr>
            <p:ph type="body" idx="2"/>
          </p:nvPr>
        </p:nvSpPr>
        <p:spPr>
          <a:xfrm>
            <a:off x="396816" y="1825625"/>
            <a:ext cx="4076330" cy="4143854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fontAlgn="base"/>
            <a:r>
              <a:rPr lang="en-US" dirty="0"/>
              <a:t>One robot: </a:t>
            </a:r>
          </a:p>
          <a:p>
            <a:pPr lvl="1"/>
            <a:r>
              <a:rPr lang="en-US" dirty="0"/>
              <a:t>Driving forward</a:t>
            </a:r>
          </a:p>
          <a:p>
            <a:pPr fontAlgn="base"/>
            <a:r>
              <a:rPr lang="en-US" dirty="0"/>
              <a:t>Other robot:</a:t>
            </a:r>
          </a:p>
          <a:p>
            <a:pPr lvl="1"/>
            <a:r>
              <a:rPr lang="en-US" dirty="0"/>
              <a:t>Drives closer when signal between gets weak (under a threshold)</a:t>
            </a:r>
          </a:p>
          <a:p>
            <a:r>
              <a:rPr lang="en-US" dirty="0"/>
              <a:t>RSSI - Received Signal Strength Indicator</a:t>
            </a:r>
          </a:p>
          <a:p>
            <a:r>
              <a:rPr lang="en-US" sz="1400" dirty="0"/>
              <a:t>“Search and Rescue Operations with Mesh Networked </a:t>
            </a:r>
            <a:r>
              <a:rPr lang="en-US" sz="1400" dirty="0" err="1"/>
              <a:t>Robots”Tristan</a:t>
            </a:r>
            <a:r>
              <a:rPr lang="en-US" sz="1400" dirty="0"/>
              <a:t> Brodeur, Paulo Regis, David Feil-</a:t>
            </a:r>
            <a:r>
              <a:rPr lang="en-US" sz="1400" dirty="0" err="1"/>
              <a:t>Seifer</a:t>
            </a:r>
            <a:r>
              <a:rPr lang="en-US" sz="1400" dirty="0"/>
              <a:t>, and </a:t>
            </a:r>
            <a:r>
              <a:rPr lang="en-US" sz="1400" dirty="0" err="1"/>
              <a:t>Shamik</a:t>
            </a:r>
            <a:r>
              <a:rPr lang="en-US" sz="1400" dirty="0"/>
              <a:t> Sengupta</a:t>
            </a:r>
            <a:br>
              <a:rPr lang="en-US" dirty="0"/>
            </a:br>
            <a:endParaRPr sz="2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8D061A4-1EF7-4F0F-9389-BDB06A57D9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9867" y="1639289"/>
            <a:ext cx="4076330" cy="3057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04023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 txBox="1">
            <a:spLocks noGrp="1"/>
          </p:cNvSpPr>
          <p:nvPr>
            <p:ph type="ctrTitle"/>
          </p:nvPr>
        </p:nvSpPr>
        <p:spPr>
          <a:xfrm>
            <a:off x="396815" y="565421"/>
            <a:ext cx="8419381" cy="52150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194310" algn="l" rtl="0">
              <a:lnSpc>
                <a:spcPct val="90000"/>
              </a:lnSpc>
              <a:spcBef>
                <a:spcPts val="0"/>
              </a:spcBef>
              <a:buClr>
                <a:srgbClr val="0066A1"/>
              </a:buClr>
              <a:buSzPct val="100000"/>
              <a:buFont typeface="Calibri"/>
              <a:buNone/>
            </a:pPr>
            <a:r>
              <a:rPr lang="en-US" sz="3060" b="1" i="0" u="none" strike="noStrike" cap="none" dirty="0">
                <a:solidFill>
                  <a:srgbClr val="0066A1"/>
                </a:solidFill>
                <a:latin typeface="Calibri"/>
                <a:ea typeface="Calibri"/>
                <a:cs typeface="Calibri"/>
                <a:sym typeface="Calibri"/>
              </a:rPr>
              <a:t>Previous Work</a:t>
            </a:r>
            <a:endParaRPr sz="3060" b="1" i="0" u="none" strike="noStrike" cap="none" dirty="0">
              <a:solidFill>
                <a:srgbClr val="0066A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Shape 188"/>
          <p:cNvSpPr txBox="1">
            <a:spLocks noGrp="1"/>
          </p:cNvSpPr>
          <p:nvPr>
            <p:ph type="subTitle" idx="1"/>
          </p:nvPr>
        </p:nvSpPr>
        <p:spPr>
          <a:xfrm>
            <a:off x="396815" y="1199109"/>
            <a:ext cx="8419381" cy="42265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lvl="0" indent="-152400">
              <a:spcBef>
                <a:spcPts val="0"/>
              </a:spcBef>
            </a:pPr>
            <a:r>
              <a:rPr lang="en-US" b="0" dirty="0"/>
              <a:t>Array of UAVs, sorted by RSSI to coordinator</a:t>
            </a:r>
            <a:endParaRPr sz="2400" b="1" u="none" strike="noStrike" cap="none" dirty="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90303EE-B503-4DFC-99E7-EEF057F214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211"/>
          <a:stretch/>
        </p:blipFill>
        <p:spPr>
          <a:xfrm>
            <a:off x="1534091" y="1643711"/>
            <a:ext cx="6075818" cy="4648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0575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 txBox="1">
            <a:spLocks noGrp="1"/>
          </p:cNvSpPr>
          <p:nvPr>
            <p:ph type="ctrTitle"/>
          </p:nvPr>
        </p:nvSpPr>
        <p:spPr>
          <a:xfrm>
            <a:off x="396815" y="565421"/>
            <a:ext cx="8419381" cy="52150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194310" algn="l" rtl="0">
              <a:lnSpc>
                <a:spcPct val="90000"/>
              </a:lnSpc>
              <a:spcBef>
                <a:spcPts val="0"/>
              </a:spcBef>
              <a:buClr>
                <a:srgbClr val="0066A1"/>
              </a:buClr>
              <a:buSzPct val="100000"/>
              <a:buFont typeface="Calibri"/>
              <a:buNone/>
            </a:pPr>
            <a:r>
              <a:rPr lang="en-US" sz="3060" b="1" i="0" u="none" strike="noStrike" cap="none" dirty="0">
                <a:solidFill>
                  <a:srgbClr val="0066A1"/>
                </a:solidFill>
                <a:latin typeface="Calibri"/>
                <a:ea typeface="Calibri"/>
                <a:cs typeface="Calibri"/>
                <a:sym typeface="Calibri"/>
              </a:rPr>
              <a:t>Previous Work</a:t>
            </a:r>
            <a:endParaRPr sz="3060" b="1" i="0" u="none" strike="noStrike" cap="none" dirty="0">
              <a:solidFill>
                <a:srgbClr val="0066A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Shape 188"/>
          <p:cNvSpPr txBox="1">
            <a:spLocks noGrp="1"/>
          </p:cNvSpPr>
          <p:nvPr>
            <p:ph type="subTitle" idx="1"/>
          </p:nvPr>
        </p:nvSpPr>
        <p:spPr>
          <a:xfrm>
            <a:off x="396815" y="1199109"/>
            <a:ext cx="8419381" cy="42265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lvl="0" indent="-152400">
              <a:spcBef>
                <a:spcPts val="0"/>
              </a:spcBef>
            </a:pPr>
            <a:r>
              <a:rPr lang="en-US" b="0" dirty="0"/>
              <a:t>Array of UAVs, sorted by RSSI to coordinator</a:t>
            </a:r>
            <a:endParaRPr sz="2400" b="1" u="none" strike="noStrike" cap="none" dirty="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5BAD848-15F8-4CC7-9A85-4933F8ADB3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953"/>
          <a:stretch/>
        </p:blipFill>
        <p:spPr>
          <a:xfrm>
            <a:off x="1682065" y="1621766"/>
            <a:ext cx="5779870" cy="4668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9529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 txBox="1">
            <a:spLocks noGrp="1"/>
          </p:cNvSpPr>
          <p:nvPr>
            <p:ph type="ctrTitle"/>
          </p:nvPr>
        </p:nvSpPr>
        <p:spPr>
          <a:xfrm>
            <a:off x="685800" y="2292305"/>
            <a:ext cx="7772400" cy="90392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279400" algn="l" rtl="0">
              <a:lnSpc>
                <a:spcPct val="90000"/>
              </a:lnSpc>
              <a:spcBef>
                <a:spcPts val="0"/>
              </a:spcBef>
              <a:buClr>
                <a:srgbClr val="0066A1"/>
              </a:buClr>
              <a:buSzPct val="100000"/>
              <a:buFont typeface="Calibri"/>
              <a:buNone/>
            </a:pPr>
            <a:r>
              <a:rPr lang="en-US" sz="4400" b="1" i="0" u="none" strike="noStrike" cap="none" dirty="0">
                <a:solidFill>
                  <a:srgbClr val="0066A1"/>
                </a:solidFill>
                <a:latin typeface="Calibri"/>
                <a:ea typeface="Calibri"/>
                <a:cs typeface="Calibri"/>
                <a:sym typeface="Calibri"/>
              </a:rPr>
              <a:t>Proposed Work</a:t>
            </a:r>
            <a:endParaRPr sz="4400" b="1" i="0" u="none" strike="noStrike" cap="none" dirty="0">
              <a:solidFill>
                <a:srgbClr val="0066A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Shape 167"/>
          <p:cNvSpPr txBox="1">
            <a:spLocks noGrp="1"/>
          </p:cNvSpPr>
          <p:nvPr>
            <p:ph type="subTitle" idx="1"/>
          </p:nvPr>
        </p:nvSpPr>
        <p:spPr>
          <a:xfrm>
            <a:off x="685800" y="3269450"/>
            <a:ext cx="7772400" cy="124428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r>
              <a:rPr lang="en-US" sz="2400" dirty="0"/>
              <a:t>Mesh Reliance Architecture</a:t>
            </a:r>
          </a:p>
          <a:p>
            <a:br>
              <a:rPr lang="en-US" dirty="0"/>
            </a:br>
            <a:endParaRPr i="1" u="none" strike="noStrike" cap="none" dirty="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154421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 txBox="1">
            <a:spLocks noGrp="1"/>
          </p:cNvSpPr>
          <p:nvPr>
            <p:ph type="ctrTitle"/>
          </p:nvPr>
        </p:nvSpPr>
        <p:spPr>
          <a:xfrm>
            <a:off x="396815" y="565421"/>
            <a:ext cx="8419381" cy="52150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194310" algn="l" rtl="0">
              <a:lnSpc>
                <a:spcPct val="90000"/>
              </a:lnSpc>
              <a:spcBef>
                <a:spcPts val="0"/>
              </a:spcBef>
              <a:buClr>
                <a:srgbClr val="0066A1"/>
              </a:buClr>
              <a:buSzPct val="100000"/>
              <a:buFont typeface="Calibri"/>
              <a:buNone/>
            </a:pPr>
            <a:r>
              <a:rPr lang="en-US" sz="3060" b="1" i="0" u="none" strike="noStrike" cap="none" dirty="0">
                <a:solidFill>
                  <a:srgbClr val="0066A1"/>
                </a:solidFill>
                <a:latin typeface="Calibri"/>
                <a:ea typeface="Calibri"/>
                <a:cs typeface="Calibri"/>
                <a:sym typeface="Calibri"/>
              </a:rPr>
              <a:t>Straight Line Reliance Architecture</a:t>
            </a:r>
            <a:endParaRPr sz="3060" b="1" i="0" u="none" strike="noStrike" cap="none" dirty="0">
              <a:solidFill>
                <a:srgbClr val="0066A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Shape 188"/>
          <p:cNvSpPr txBox="1">
            <a:spLocks noGrp="1"/>
          </p:cNvSpPr>
          <p:nvPr>
            <p:ph type="subTitle" idx="1"/>
          </p:nvPr>
        </p:nvSpPr>
        <p:spPr>
          <a:xfrm>
            <a:off x="396815" y="1199109"/>
            <a:ext cx="8419381" cy="42265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lvl="0" indent="-152400">
              <a:spcBef>
                <a:spcPts val="0"/>
              </a:spcBef>
            </a:pPr>
            <a:r>
              <a:rPr lang="en-US" b="0" dirty="0"/>
              <a:t>Array of UAVS, sorted by RSSI to coordinator</a:t>
            </a:r>
            <a:endParaRPr sz="2400" b="1" u="none" strike="noStrike" cap="none" dirty="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38CC2A-BA83-4FD1-A73C-69E651E6D5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953"/>
          <a:stretch/>
        </p:blipFill>
        <p:spPr>
          <a:xfrm>
            <a:off x="1682065" y="1621766"/>
            <a:ext cx="5779870" cy="4668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0369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 txBox="1">
            <a:spLocks noGrp="1"/>
          </p:cNvSpPr>
          <p:nvPr>
            <p:ph type="ctrTitle"/>
          </p:nvPr>
        </p:nvSpPr>
        <p:spPr>
          <a:xfrm>
            <a:off x="396815" y="565421"/>
            <a:ext cx="8419381" cy="52150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194310" algn="l" rtl="0">
              <a:lnSpc>
                <a:spcPct val="90000"/>
              </a:lnSpc>
              <a:spcBef>
                <a:spcPts val="0"/>
              </a:spcBef>
              <a:buClr>
                <a:srgbClr val="0066A1"/>
              </a:buClr>
              <a:buSzPct val="100000"/>
              <a:buFont typeface="Calibri"/>
              <a:buNone/>
            </a:pPr>
            <a:r>
              <a:rPr lang="en-US" sz="3060" b="1" i="0" u="none" strike="noStrike" cap="none" dirty="0">
                <a:solidFill>
                  <a:srgbClr val="0066A1"/>
                </a:solidFill>
                <a:latin typeface="Calibri"/>
                <a:ea typeface="Calibri"/>
                <a:cs typeface="Calibri"/>
                <a:sym typeface="Calibri"/>
              </a:rPr>
              <a:t>Mesh Reliance Architecture</a:t>
            </a:r>
            <a:endParaRPr sz="3060" b="1" i="0" u="none" strike="noStrike" cap="none" dirty="0">
              <a:solidFill>
                <a:srgbClr val="0066A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Shape 188"/>
          <p:cNvSpPr txBox="1">
            <a:spLocks noGrp="1"/>
          </p:cNvSpPr>
          <p:nvPr>
            <p:ph type="subTitle" idx="1"/>
          </p:nvPr>
        </p:nvSpPr>
        <p:spPr>
          <a:xfrm>
            <a:off x="396815" y="1199109"/>
            <a:ext cx="8419381" cy="42265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indent="-152400">
              <a:spcBef>
                <a:spcPts val="0"/>
              </a:spcBef>
            </a:pPr>
            <a:r>
              <a:rPr lang="en-US" b="0" dirty="0"/>
              <a:t>Connectivity Matrix of UAVs, randomly assigned, no coordinator</a:t>
            </a:r>
            <a:endParaRPr lang="en-US" dirty="0"/>
          </a:p>
          <a:p>
            <a:pPr marL="0" marR="0" lvl="0" indent="-152400" algn="l" rtl="0">
              <a:lnSpc>
                <a:spcPct val="90000"/>
              </a:lnSpc>
              <a:spcBef>
                <a:spcPts val="0"/>
              </a:spcBef>
              <a:buClr>
                <a:srgbClr val="7F7F7F"/>
              </a:buClr>
              <a:buSzPct val="100000"/>
              <a:buFont typeface="Arial"/>
              <a:buNone/>
            </a:pPr>
            <a:endParaRPr sz="2400" b="1" strike="noStrike" cap="none" dirty="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58D23A-26BB-47F3-8C80-7812CC1FE7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9245" y="1733947"/>
            <a:ext cx="5665510" cy="4744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4534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 txBox="1">
            <a:spLocks noGrp="1"/>
          </p:cNvSpPr>
          <p:nvPr>
            <p:ph type="ctrTitle"/>
          </p:nvPr>
        </p:nvSpPr>
        <p:spPr>
          <a:xfrm>
            <a:off x="396815" y="565421"/>
            <a:ext cx="8419381" cy="52150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194310" algn="l" rtl="0">
              <a:lnSpc>
                <a:spcPct val="90000"/>
              </a:lnSpc>
              <a:spcBef>
                <a:spcPts val="0"/>
              </a:spcBef>
              <a:buClr>
                <a:srgbClr val="0066A1"/>
              </a:buClr>
              <a:buSzPct val="100000"/>
              <a:buFont typeface="Calibri"/>
              <a:buNone/>
            </a:pPr>
            <a:r>
              <a:rPr lang="en-US" sz="3060" b="1" i="0" u="none" strike="noStrike" cap="none" dirty="0">
                <a:solidFill>
                  <a:srgbClr val="0066A1"/>
                </a:solidFill>
                <a:latin typeface="Calibri"/>
                <a:ea typeface="Calibri"/>
                <a:cs typeface="Calibri"/>
                <a:sym typeface="Calibri"/>
              </a:rPr>
              <a:t>Mesh Reliance Architecture</a:t>
            </a:r>
            <a:endParaRPr sz="3060" b="1" i="0" u="none" strike="noStrike" cap="none" dirty="0">
              <a:solidFill>
                <a:srgbClr val="0066A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45C648-6E29-4338-9DC2-3C41037395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95" y="1803783"/>
            <a:ext cx="8419381" cy="3768769"/>
          </a:xfrm>
          <a:prstGeom prst="rect">
            <a:avLst/>
          </a:prstGeom>
        </p:spPr>
      </p:pic>
      <p:sp>
        <p:nvSpPr>
          <p:cNvPr id="7" name="Shape 188">
            <a:extLst>
              <a:ext uri="{FF2B5EF4-FFF2-40B4-BE49-F238E27FC236}">
                <a16:creationId xmlns:a16="http://schemas.microsoft.com/office/drawing/2014/main" id="{92F1B76F-5EB3-4B59-B53F-410FCE1FD56A}"/>
              </a:ext>
            </a:extLst>
          </p:cNvPr>
          <p:cNvSpPr txBox="1">
            <a:spLocks/>
          </p:cNvSpPr>
          <p:nvPr/>
        </p:nvSpPr>
        <p:spPr>
          <a:xfrm>
            <a:off x="353950" y="4689479"/>
            <a:ext cx="8505110" cy="42265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Arial"/>
              <a:buNone/>
              <a:defRPr sz="2400" b="1" i="1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-152400">
              <a:spcBef>
                <a:spcPts val="0"/>
              </a:spcBef>
            </a:pPr>
            <a:r>
              <a:rPr lang="en-US" dirty="0"/>
              <a:t>               Limits with SLRA	 	      Possibilities with MRA</a:t>
            </a:r>
          </a:p>
        </p:txBody>
      </p:sp>
    </p:spTree>
    <p:extLst>
      <p:ext uri="{BB962C8B-B14F-4D97-AF65-F5344CB8AC3E}">
        <p14:creationId xmlns:p14="http://schemas.microsoft.com/office/powerpoint/2010/main" val="34701111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CA0B30-7E29-4C29-8299-4FA5374C572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How Mesh Reliance Architecture is Created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4DE383-15FE-4F5E-84D9-E02314F38C1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Randomly creating a valid connectivity matrix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B05F0C-10E4-4AB6-9986-82E81FF7ADCB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n-US" dirty="0"/>
              <a:t>There must be </a:t>
            </a:r>
            <a:r>
              <a:rPr lang="en-US" b="1" dirty="0"/>
              <a:t>at least one 1</a:t>
            </a:r>
            <a:r>
              <a:rPr lang="en-US" dirty="0"/>
              <a:t> in every </a:t>
            </a:r>
            <a:r>
              <a:rPr lang="en-US" b="1" dirty="0"/>
              <a:t>row</a:t>
            </a:r>
            <a:r>
              <a:rPr lang="en-US" dirty="0"/>
              <a:t> </a:t>
            </a:r>
          </a:p>
          <a:p>
            <a:r>
              <a:rPr lang="en-US" dirty="0"/>
              <a:t>There must be </a:t>
            </a:r>
            <a:r>
              <a:rPr lang="en-US" b="1" dirty="0"/>
              <a:t>at least one 1</a:t>
            </a:r>
            <a:r>
              <a:rPr lang="en-US" dirty="0"/>
              <a:t> in every </a:t>
            </a:r>
            <a:r>
              <a:rPr lang="en-US" b="1" dirty="0"/>
              <a:t>column </a:t>
            </a:r>
          </a:p>
          <a:p>
            <a:r>
              <a:rPr lang="en-US" dirty="0"/>
              <a:t>Each element on the </a:t>
            </a:r>
            <a:br>
              <a:rPr lang="en-US" dirty="0"/>
            </a:br>
            <a:r>
              <a:rPr lang="en-US" b="1" dirty="0"/>
              <a:t>row = column diagonal </a:t>
            </a:r>
            <a:r>
              <a:rPr lang="en-US" dirty="0"/>
              <a:t>is a </a:t>
            </a:r>
            <a:r>
              <a:rPr lang="en-US" b="1" dirty="0"/>
              <a:t>0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C9005E0-D4C7-4BD4-9535-92CAAE1A73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2793" y="1896672"/>
            <a:ext cx="4533403" cy="3843131"/>
          </a:xfrm>
          <a:prstGeom prst="rect">
            <a:avLst/>
          </a:prstGeom>
        </p:spPr>
      </p:pic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47A53555-11B7-4441-8D1F-82D796FD6396}"/>
              </a:ext>
            </a:extLst>
          </p:cNvPr>
          <p:cNvSpPr txBox="1">
            <a:spLocks/>
          </p:cNvSpPr>
          <p:nvPr/>
        </p:nvSpPr>
        <p:spPr>
          <a:xfrm>
            <a:off x="530175" y="3932588"/>
            <a:ext cx="4076330" cy="199261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66A1"/>
              </a:buClr>
              <a:buSzPct val="60000"/>
              <a:buFont typeface="Merriweather Sans"/>
              <a:buChar char="▶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8001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66A1"/>
              </a:buClr>
              <a:buSzPct val="1000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257300" marR="0" lvl="2" indent="-2413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66A1"/>
              </a:buClr>
              <a:buSzPct val="1000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57350" marR="0" lvl="3" indent="-1968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66A1"/>
              </a:buClr>
              <a:buSzPct val="1000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114550" marR="0" lvl="4" indent="-1968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66A1"/>
              </a:buClr>
              <a:buSzPct val="1000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285750" indent="-285750"/>
            <a:r>
              <a:rPr lang="en-US" sz="1800" i="1" dirty="0"/>
              <a:t>Each UAV must be connected to at least one other UAV</a:t>
            </a:r>
          </a:p>
          <a:p>
            <a:pPr marL="285750" indent="-285750"/>
            <a:r>
              <a:rPr lang="en-US" sz="1800" i="1" dirty="0"/>
              <a:t>All UAVs must be connected in one swarm</a:t>
            </a:r>
            <a:br>
              <a:rPr lang="en-US" sz="1800" i="1" dirty="0"/>
            </a:br>
            <a:r>
              <a:rPr lang="en-US" sz="1800" i="1" dirty="0"/>
              <a:t>(not multiple unconnected sub-swarms)</a:t>
            </a:r>
          </a:p>
          <a:p>
            <a:pPr marL="285750" indent="-285750"/>
            <a:r>
              <a:rPr lang="en-US" sz="1800" i="1" dirty="0"/>
              <a:t>UAVs do not rely on themselves</a:t>
            </a:r>
          </a:p>
          <a:p>
            <a:endParaRPr lang="en-US" sz="1800" i="1" dirty="0"/>
          </a:p>
        </p:txBody>
      </p:sp>
    </p:spTree>
    <p:extLst>
      <p:ext uri="{BB962C8B-B14F-4D97-AF65-F5344CB8AC3E}">
        <p14:creationId xmlns:p14="http://schemas.microsoft.com/office/powerpoint/2010/main" val="25157096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 txBox="1">
            <a:spLocks noGrp="1"/>
          </p:cNvSpPr>
          <p:nvPr>
            <p:ph type="ctrTitle"/>
          </p:nvPr>
        </p:nvSpPr>
        <p:spPr>
          <a:xfrm>
            <a:off x="685800" y="2292305"/>
            <a:ext cx="7772400" cy="90392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279400" algn="l" rtl="0">
              <a:lnSpc>
                <a:spcPct val="90000"/>
              </a:lnSpc>
              <a:spcBef>
                <a:spcPts val="0"/>
              </a:spcBef>
              <a:buClr>
                <a:srgbClr val="0066A1"/>
              </a:buClr>
              <a:buSzPct val="100000"/>
              <a:buFont typeface="Calibri"/>
              <a:buNone/>
            </a:pPr>
            <a:r>
              <a:rPr lang="en-US" dirty="0"/>
              <a:t>Swarm Control Simulation</a:t>
            </a:r>
            <a:endParaRPr sz="4400" b="1" i="0" u="none" strike="noStrike" cap="none" dirty="0">
              <a:solidFill>
                <a:srgbClr val="0066A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Shape 167"/>
          <p:cNvSpPr txBox="1">
            <a:spLocks noGrp="1"/>
          </p:cNvSpPr>
          <p:nvPr>
            <p:ph type="subTitle" idx="1"/>
          </p:nvPr>
        </p:nvSpPr>
        <p:spPr>
          <a:xfrm>
            <a:off x="685800" y="3269450"/>
            <a:ext cx="7772400" cy="124428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lvl="0" indent="-152400">
              <a:spcBef>
                <a:spcPts val="0"/>
              </a:spcBef>
            </a:pPr>
            <a:r>
              <a:rPr lang="en-US" sz="2400" dirty="0"/>
              <a:t>Tests in an ideal environment</a:t>
            </a:r>
          </a:p>
          <a:p>
            <a:br>
              <a:rPr lang="en-US" dirty="0"/>
            </a:br>
            <a:endParaRPr i="1" u="none" strike="noStrike" cap="none" dirty="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962154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 txBox="1">
            <a:spLocks noGrp="1"/>
          </p:cNvSpPr>
          <p:nvPr>
            <p:ph type="ctrTitle"/>
          </p:nvPr>
        </p:nvSpPr>
        <p:spPr>
          <a:xfrm>
            <a:off x="396815" y="565421"/>
            <a:ext cx="8419381" cy="52150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194310" algn="l" rtl="0">
              <a:lnSpc>
                <a:spcPct val="90000"/>
              </a:lnSpc>
              <a:spcBef>
                <a:spcPts val="0"/>
              </a:spcBef>
              <a:buClr>
                <a:srgbClr val="0066A1"/>
              </a:buClr>
              <a:buSzPct val="100000"/>
              <a:buFont typeface="Calibri"/>
              <a:buNone/>
            </a:pPr>
            <a:r>
              <a:rPr lang="en-US" sz="3060" b="1" i="0" u="none" strike="noStrike" cap="none" dirty="0">
                <a:solidFill>
                  <a:srgbClr val="0066A1"/>
                </a:solidFill>
                <a:latin typeface="Calibri"/>
                <a:ea typeface="Calibri"/>
                <a:cs typeface="Calibri"/>
                <a:sym typeface="Calibri"/>
              </a:rPr>
              <a:t>Swarm Control Simulation</a:t>
            </a:r>
            <a:endParaRPr sz="3060" b="1" i="0" u="none" strike="noStrike" cap="none" dirty="0">
              <a:solidFill>
                <a:srgbClr val="0066A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Shape 181"/>
          <p:cNvSpPr txBox="1">
            <a:spLocks noGrp="1"/>
          </p:cNvSpPr>
          <p:nvPr>
            <p:ph type="subTitle" idx="1"/>
          </p:nvPr>
        </p:nvSpPr>
        <p:spPr>
          <a:xfrm>
            <a:off x="396815" y="1199109"/>
            <a:ext cx="8419381" cy="42265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152400" algn="l" rtl="0">
              <a:lnSpc>
                <a:spcPct val="90000"/>
              </a:lnSpc>
              <a:spcBef>
                <a:spcPts val="0"/>
              </a:spcBef>
              <a:buClr>
                <a:srgbClr val="7F7F7F"/>
              </a:buClr>
              <a:buSzPct val="100000"/>
              <a:buFont typeface="Arial"/>
              <a:buNone/>
            </a:pPr>
            <a:r>
              <a:rPr lang="en-US" sz="2400" b="1" i="1" u="none" strike="noStrike" cap="none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Ideal Environment</a:t>
            </a:r>
            <a:endParaRPr sz="2400" b="1" i="1" u="none" strike="noStrike" cap="none" dirty="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2" name="Shape 182"/>
              <p:cNvSpPr txBox="1">
                <a:spLocks noGrp="1"/>
              </p:cNvSpPr>
              <p:nvPr>
                <p:ph type="body" idx="2"/>
              </p:nvPr>
            </p:nvSpPr>
            <p:spPr>
              <a:xfrm>
                <a:off x="396815" y="1825625"/>
                <a:ext cx="4674805" cy="41438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45700" rIns="91425" bIns="45700" anchor="t" anchorCtr="0">
                <a:noAutofit/>
              </a:bodyPr>
              <a:lstStyle/>
              <a:p>
                <a:pPr lvl="0" indent="-457200"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𝑅𝑆𝑆𝐼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| = |10∗2∗</m:t>
                      </m:r>
                      <m:r>
                        <m:rPr>
                          <m:sty m:val="p"/>
                        </m:rPr>
                        <a:rPr lang="en-US" i="1" dirty="0">
                          <a:latin typeface="Cambria Math" panose="02040503050406030204" pitchFamily="18" charset="0"/>
                        </a:rPr>
                        <m:t>log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i="1" dirty="0" err="1">
                          <a:latin typeface="Cambria Math" panose="02040503050406030204" pitchFamily="18" charset="0"/>
                        </a:rPr>
                        <m:t>𝑑𝑖𝑠𝑡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) + 1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|</m:t>
                      </m:r>
                    </m:oMath>
                  </m:oMathPara>
                </a14:m>
                <a:endParaRPr lang="en-US" dirty="0"/>
              </a:p>
              <a:p>
                <a:pPr lvl="0" indent="-457200">
                  <a:spcBef>
                    <a:spcPts val="0"/>
                  </a:spcBef>
                  <a:buNone/>
                </a:pPr>
                <a:endParaRPr lang="en-US" dirty="0"/>
              </a:p>
              <a:p>
                <a:pPr indent="-457200">
                  <a:spcBef>
                    <a:spcPts val="0"/>
                  </a:spcBef>
                </a:pP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𝑑𝑖𝑠𝑡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= 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dirty="0">
                            <a:latin typeface="Cambria Math" panose="02040503050406030204" pitchFamily="18" charset="0"/>
                          </a:rPr>
                          <m:t>((</m:t>
                        </m:r>
                        <m:r>
                          <m:rPr>
                            <m:sty m:val="p"/>
                          </m:rPr>
                          <a:rPr lang="en-US" dirty="0">
                            <a:latin typeface="Cambria Math" panose="02040503050406030204" pitchFamily="18" charset="0"/>
                          </a:rPr>
                          <m:t>TxPower</m:t>
                        </m:r>
                        <m:r>
                          <a:rPr lang="en-US" dirty="0">
                            <a:latin typeface="Cambria Math" panose="02040503050406030204" pitchFamily="18" charset="0"/>
                          </a:rPr>
                          <m:t> - </m:t>
                        </m:r>
                        <m:r>
                          <m:rPr>
                            <m:sty m:val="p"/>
                          </m:rPr>
                          <a:rPr lang="en-US" dirty="0">
                            <a:latin typeface="Cambria Math" panose="02040503050406030204" pitchFamily="18" charset="0"/>
                          </a:rPr>
                          <m:t>RSSI</m:t>
                        </m:r>
                        <m:r>
                          <a:rPr lang="en-US" dirty="0">
                            <a:latin typeface="Cambria Math" panose="02040503050406030204" pitchFamily="18" charset="0"/>
                          </a:rPr>
                          <m:t>) / (10 * </m:t>
                        </m:r>
                        <m:r>
                          <m:rPr>
                            <m:sty m:val="p"/>
                          </m:rPr>
                          <a:rPr lang="en-US" dirty="0"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a:rPr lang="en-US" dirty="0">
                            <a:latin typeface="Cambria Math" panose="02040503050406030204" pitchFamily="18" charset="0"/>
                          </a:rPr>
                          <m:t>))  </m:t>
                        </m:r>
                      </m:sup>
                    </m:sSup>
                  </m:oMath>
                </a14:m>
                <a:endParaRPr lang="en-US" dirty="0"/>
              </a:p>
              <a:p>
                <a:pPr indent="-457200">
                  <a:spcBef>
                    <a:spcPts val="0"/>
                  </a:spcBef>
                </a:pPr>
                <a:endParaRPr lang="en-US" dirty="0"/>
              </a:p>
              <a:p>
                <a:pPr indent="-457200">
                  <a:spcBef>
                    <a:spcPts val="0"/>
                  </a:spcBef>
                </a:pPr>
                <a:r>
                  <a:rPr lang="en-US" dirty="0"/>
                  <a:t>n = 2</a:t>
                </a:r>
              </a:p>
              <a:p>
                <a:pPr marL="342900" lvl="1" indent="0">
                  <a:spcBef>
                    <a:spcPts val="0"/>
                  </a:spcBef>
                  <a:buNone/>
                </a:pPr>
                <a:r>
                  <a:rPr lang="en-US" dirty="0"/>
                  <a:t>The value of n in free space. </a:t>
                </a:r>
              </a:p>
              <a:p>
                <a:pPr indent="-457200">
                  <a:spcBef>
                    <a:spcPts val="0"/>
                  </a:spcBef>
                </a:pPr>
                <a:endParaRPr lang="en-US" dirty="0"/>
              </a:p>
              <a:p>
                <a:pPr indent="-457200">
                  <a:spcBef>
                    <a:spcPts val="0"/>
                  </a:spcBef>
                </a:pPr>
                <a:r>
                  <a:rPr lang="en-US" dirty="0" err="1"/>
                  <a:t>TxPower</a:t>
                </a:r>
                <a:r>
                  <a:rPr lang="en-US" dirty="0"/>
                  <a:t> is arbitrarily assumed to be 1 </a:t>
                </a:r>
              </a:p>
              <a:p>
                <a:pPr marL="342900" lvl="1" indent="0">
                  <a:spcBef>
                    <a:spcPts val="0"/>
                  </a:spcBef>
                  <a:buNone/>
                </a:pPr>
                <a:r>
                  <a:rPr lang="en-US" dirty="0"/>
                  <a:t>Exact value not important for initial simulation tests</a:t>
                </a:r>
              </a:p>
              <a:p>
                <a:pPr indent="-457200">
                  <a:spcBef>
                    <a:spcPts val="0"/>
                  </a:spcBef>
                </a:pPr>
                <a:endParaRPr lang="en-US" dirty="0"/>
              </a:p>
              <a:p>
                <a:pPr indent="-457200">
                  <a:spcBef>
                    <a:spcPts val="0"/>
                  </a:spcBef>
                </a:pPr>
                <a:r>
                  <a:rPr lang="en-US" dirty="0"/>
                  <a:t>Magnitude of RSSI; </a:t>
                </a:r>
              </a:p>
              <a:p>
                <a:pPr marL="342900" lvl="1" indent="0">
                  <a:spcBef>
                    <a:spcPts val="0"/>
                  </a:spcBef>
                  <a:buNone/>
                </a:pPr>
                <a:r>
                  <a:rPr lang="en-US" dirty="0"/>
                  <a:t>Negative or positive sign refers to the direction the signal is traveling</a:t>
                </a:r>
                <a:endParaRPr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>
          <p:sp>
            <p:nvSpPr>
              <p:cNvPr id="182" name="Shape 182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2"/>
              </p:nvPr>
            </p:nvSpPr>
            <p:spPr>
              <a:xfrm>
                <a:off x="396815" y="1825625"/>
                <a:ext cx="4674805" cy="4143854"/>
              </a:xfrm>
              <a:prstGeom prst="rect">
                <a:avLst/>
              </a:prstGeom>
              <a:blipFill>
                <a:blip r:embed="rId3"/>
                <a:stretch>
                  <a:fillRect l="-261" r="-78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7" name="Picture 3">
            <a:extLst>
              <a:ext uri="{FF2B5EF4-FFF2-40B4-BE49-F238E27FC236}">
                <a16:creationId xmlns:a16="http://schemas.microsoft.com/office/drawing/2014/main" id="{9D3E1B8A-5ED1-42C9-9671-2971D6A823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4493" y="419860"/>
            <a:ext cx="2844219" cy="1873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823FDD7-B083-4D20-98DA-0B2AE5A76F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8246" y="4096457"/>
            <a:ext cx="2851927" cy="1873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>
            <a:extLst>
              <a:ext uri="{FF2B5EF4-FFF2-40B4-BE49-F238E27FC236}">
                <a16:creationId xmlns:a16="http://schemas.microsoft.com/office/drawing/2014/main" id="{72E6A7E0-F835-4114-90E8-E3A6381A09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8246" y="2258024"/>
            <a:ext cx="2936714" cy="1965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85959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 txBox="1">
            <a:spLocks noGrp="1"/>
          </p:cNvSpPr>
          <p:nvPr>
            <p:ph type="ctrTitle"/>
          </p:nvPr>
        </p:nvSpPr>
        <p:spPr>
          <a:xfrm>
            <a:off x="685800" y="2273452"/>
            <a:ext cx="7772400" cy="90392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lvl="0" indent="-279400"/>
            <a:r>
              <a:rPr lang="en-US" dirty="0"/>
              <a:t>Background</a:t>
            </a:r>
            <a:endParaRPr sz="4400" b="1" i="0" u="none" strike="noStrike" cap="none" dirty="0">
              <a:solidFill>
                <a:srgbClr val="0066A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Shape 167"/>
          <p:cNvSpPr txBox="1">
            <a:spLocks noGrp="1"/>
          </p:cNvSpPr>
          <p:nvPr>
            <p:ph type="subTitle" idx="1"/>
          </p:nvPr>
        </p:nvSpPr>
        <p:spPr>
          <a:xfrm>
            <a:off x="685800" y="3269450"/>
            <a:ext cx="7772400" cy="124428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lvl="0" indent="-177800">
              <a:spcBef>
                <a:spcPts val="0"/>
              </a:spcBef>
              <a:buClr>
                <a:srgbClr val="0066A1"/>
              </a:buClr>
            </a:pPr>
            <a:r>
              <a:rPr lang="en-US" sz="2400" dirty="0"/>
              <a:t>Defining the Problem</a:t>
            </a:r>
          </a:p>
          <a:p>
            <a:br>
              <a:rPr lang="en-US" dirty="0"/>
            </a:br>
            <a:endParaRPr i="1" u="none" strike="noStrike" cap="none" dirty="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697088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 txBox="1">
            <a:spLocks noGrp="1"/>
          </p:cNvSpPr>
          <p:nvPr>
            <p:ph type="ctrTitle"/>
          </p:nvPr>
        </p:nvSpPr>
        <p:spPr>
          <a:xfrm>
            <a:off x="396815" y="565421"/>
            <a:ext cx="8419381" cy="52150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194310" algn="l" rtl="0">
              <a:lnSpc>
                <a:spcPct val="90000"/>
              </a:lnSpc>
              <a:spcBef>
                <a:spcPts val="0"/>
              </a:spcBef>
              <a:buClr>
                <a:srgbClr val="0066A1"/>
              </a:buClr>
              <a:buSzPct val="100000"/>
              <a:buFont typeface="Calibri"/>
              <a:buNone/>
            </a:pPr>
            <a:r>
              <a:rPr lang="en-US" sz="3060" b="1" i="0" u="none" strike="noStrike" cap="none" dirty="0">
                <a:solidFill>
                  <a:srgbClr val="0066A1"/>
                </a:solidFill>
                <a:latin typeface="Calibri"/>
                <a:ea typeface="Calibri"/>
                <a:cs typeface="Calibri"/>
                <a:sym typeface="Calibri"/>
              </a:rPr>
              <a:t>Swarm Control Simulation</a:t>
            </a:r>
            <a:endParaRPr sz="3060" b="1" i="0" u="none" strike="noStrike" cap="none" dirty="0">
              <a:solidFill>
                <a:srgbClr val="0066A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Shape 181"/>
          <p:cNvSpPr txBox="1">
            <a:spLocks noGrp="1"/>
          </p:cNvSpPr>
          <p:nvPr>
            <p:ph type="subTitle" idx="1"/>
          </p:nvPr>
        </p:nvSpPr>
        <p:spPr>
          <a:xfrm>
            <a:off x="396815" y="1199109"/>
            <a:ext cx="8419381" cy="42265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152400" algn="l" rtl="0">
              <a:lnSpc>
                <a:spcPct val="90000"/>
              </a:lnSpc>
              <a:spcBef>
                <a:spcPts val="0"/>
              </a:spcBef>
              <a:buClr>
                <a:srgbClr val="7F7F7F"/>
              </a:buClr>
              <a:buSzPct val="100000"/>
              <a:buFont typeface="Arial"/>
              <a:buNone/>
            </a:pPr>
            <a:r>
              <a:rPr lang="en-US" sz="2400" b="1" i="1" u="none" strike="noStrike" cap="none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Ideal Environment</a:t>
            </a:r>
            <a:endParaRPr sz="2400" b="1" i="1" u="none" strike="noStrike" cap="none" dirty="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Shape 182"/>
          <p:cNvSpPr txBox="1">
            <a:spLocks noGrp="1"/>
          </p:cNvSpPr>
          <p:nvPr>
            <p:ph type="body" idx="2"/>
          </p:nvPr>
        </p:nvSpPr>
        <p:spPr>
          <a:xfrm>
            <a:off x="396815" y="1825625"/>
            <a:ext cx="4674805" cy="4143854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indent="-457200">
              <a:spcBef>
                <a:spcPts val="0"/>
              </a:spcBef>
            </a:pPr>
            <a:r>
              <a:rPr lang="en-US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Each UAV’s sensors cover the same amount of area</a:t>
            </a:r>
          </a:p>
          <a:p>
            <a:pPr indent="-457200">
              <a:spcBef>
                <a:spcPts val="0"/>
              </a:spcBef>
            </a:pPr>
            <a:endParaRPr lang="en-US" dirty="0"/>
          </a:p>
          <a:p>
            <a:pPr indent="-457200">
              <a:spcBef>
                <a:spcPts val="0"/>
              </a:spcBef>
            </a:pPr>
            <a:r>
              <a:rPr lang="en-US" dirty="0"/>
              <a:t>A UAV moves the same distance every time and does</a:t>
            </a:r>
            <a:r>
              <a:rPr lang="en-US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move when it tries to move (no wind effects it, </a:t>
            </a:r>
            <a:r>
              <a:rPr lang="en-US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etc</a:t>
            </a:r>
            <a:r>
              <a:rPr lang="en-US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</a:p>
          <a:p>
            <a:pPr indent="-457200">
              <a:spcBef>
                <a:spcPts val="0"/>
              </a:spcBef>
            </a:pPr>
            <a:endParaRPr lang="en-US" dirty="0"/>
          </a:p>
          <a:p>
            <a:pPr indent="-457200">
              <a:spcBef>
                <a:spcPts val="0"/>
              </a:spcBef>
            </a:pPr>
            <a:r>
              <a:rPr lang="en-US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Battery life (time limit) depletes at a constant rate </a:t>
            </a:r>
            <a:endParaRPr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27" name="Picture 3">
            <a:extLst>
              <a:ext uri="{FF2B5EF4-FFF2-40B4-BE49-F238E27FC236}">
                <a16:creationId xmlns:a16="http://schemas.microsoft.com/office/drawing/2014/main" id="{9D3E1B8A-5ED1-42C9-9671-2971D6A823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4493" y="419860"/>
            <a:ext cx="2844219" cy="1873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823FDD7-B083-4D20-98DA-0B2AE5A76F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8246" y="4096457"/>
            <a:ext cx="2851927" cy="1873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>
            <a:extLst>
              <a:ext uri="{FF2B5EF4-FFF2-40B4-BE49-F238E27FC236}">
                <a16:creationId xmlns:a16="http://schemas.microsoft.com/office/drawing/2014/main" id="{72E6A7E0-F835-4114-90E8-E3A6381A09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8246" y="2258024"/>
            <a:ext cx="2936714" cy="1965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5461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 txBox="1">
            <a:spLocks noGrp="1"/>
          </p:cNvSpPr>
          <p:nvPr>
            <p:ph type="ctrTitle"/>
          </p:nvPr>
        </p:nvSpPr>
        <p:spPr>
          <a:xfrm>
            <a:off x="685800" y="2292305"/>
            <a:ext cx="7772400" cy="90392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279400" algn="l" rtl="0">
              <a:lnSpc>
                <a:spcPct val="90000"/>
              </a:lnSpc>
              <a:spcBef>
                <a:spcPts val="0"/>
              </a:spcBef>
              <a:buClr>
                <a:srgbClr val="0066A1"/>
              </a:buClr>
              <a:buSzPct val="100000"/>
              <a:buFont typeface="Calibri"/>
              <a:buNone/>
            </a:pPr>
            <a:r>
              <a:rPr lang="en-US" sz="4400" b="1" i="0" u="none" strike="noStrike" cap="none" dirty="0">
                <a:solidFill>
                  <a:srgbClr val="0066A1"/>
                </a:solidFill>
                <a:latin typeface="Calibri"/>
                <a:ea typeface="Calibri"/>
                <a:cs typeface="Calibri"/>
                <a:sym typeface="Calibri"/>
              </a:rPr>
              <a:t>Self Organization</a:t>
            </a:r>
            <a:endParaRPr sz="4400" b="1" i="0" u="none" strike="noStrike" cap="none" dirty="0">
              <a:solidFill>
                <a:srgbClr val="0066A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Shape 167"/>
          <p:cNvSpPr txBox="1">
            <a:spLocks noGrp="1"/>
          </p:cNvSpPr>
          <p:nvPr>
            <p:ph type="subTitle" idx="1"/>
          </p:nvPr>
        </p:nvSpPr>
        <p:spPr>
          <a:xfrm>
            <a:off x="685800" y="3269450"/>
            <a:ext cx="7772400" cy="124428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lvl="0" indent="-152400">
              <a:spcBef>
                <a:spcPts val="0"/>
              </a:spcBef>
            </a:pPr>
            <a:r>
              <a:rPr lang="en-US" sz="2400" dirty="0"/>
              <a:t>Use of Genetic Algorithms to tune simple Neural Networks</a:t>
            </a:r>
          </a:p>
          <a:p>
            <a:br>
              <a:rPr lang="en-US" dirty="0"/>
            </a:br>
            <a:endParaRPr i="1" u="none" strike="noStrike" cap="none" dirty="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174167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 txBox="1">
            <a:spLocks noGrp="1"/>
          </p:cNvSpPr>
          <p:nvPr>
            <p:ph type="ctrTitle"/>
          </p:nvPr>
        </p:nvSpPr>
        <p:spPr>
          <a:xfrm>
            <a:off x="396815" y="565421"/>
            <a:ext cx="8419381" cy="52150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194310" algn="l" rtl="0">
              <a:lnSpc>
                <a:spcPct val="90000"/>
              </a:lnSpc>
              <a:spcBef>
                <a:spcPts val="0"/>
              </a:spcBef>
              <a:buClr>
                <a:srgbClr val="0066A1"/>
              </a:buClr>
              <a:buSzPct val="100000"/>
              <a:buFont typeface="Calibri"/>
              <a:buNone/>
            </a:pPr>
            <a:r>
              <a:rPr lang="en-US" sz="3060" b="1" i="0" u="none" strike="noStrike" cap="none" dirty="0">
                <a:solidFill>
                  <a:srgbClr val="0066A1"/>
                </a:solidFill>
                <a:latin typeface="Calibri"/>
                <a:ea typeface="Calibri"/>
                <a:cs typeface="Calibri"/>
                <a:sym typeface="Calibri"/>
              </a:rPr>
              <a:t>Self Organization</a:t>
            </a:r>
            <a:endParaRPr sz="3060" b="1" i="0" u="none" strike="noStrike" cap="none" dirty="0">
              <a:solidFill>
                <a:srgbClr val="0066A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Shape 181"/>
          <p:cNvSpPr txBox="1">
            <a:spLocks noGrp="1"/>
          </p:cNvSpPr>
          <p:nvPr>
            <p:ph type="subTitle" idx="1"/>
          </p:nvPr>
        </p:nvSpPr>
        <p:spPr>
          <a:xfrm>
            <a:off x="396815" y="1199109"/>
            <a:ext cx="8419381" cy="42265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152400" algn="l" rtl="0">
              <a:lnSpc>
                <a:spcPct val="90000"/>
              </a:lnSpc>
              <a:spcBef>
                <a:spcPts val="0"/>
              </a:spcBef>
              <a:buClr>
                <a:srgbClr val="7F7F7F"/>
              </a:buClr>
              <a:buSzPct val="100000"/>
              <a:buFont typeface="Arial"/>
              <a:buNone/>
            </a:pPr>
            <a:r>
              <a:rPr lang="en-US" sz="2400" b="1" i="1" u="none" strike="noStrike" cap="none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Use of Genetic Algorithms to tune simple Neural Networks</a:t>
            </a:r>
            <a:endParaRPr sz="2400" b="1" i="1" u="none" strike="noStrike" cap="none" dirty="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FE04B04D-C868-4A92-8F5E-9AB87F21D4C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5250" y="1958340"/>
            <a:ext cx="523875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>
            <a:extLst>
              <a:ext uri="{FF2B5EF4-FFF2-40B4-BE49-F238E27FC236}">
                <a16:creationId xmlns:a16="http://schemas.microsoft.com/office/drawing/2014/main" id="{793E63C0-B497-4CF6-B357-1C23A0316F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035" y="2773680"/>
            <a:ext cx="3524250" cy="2314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0EA9BEFF-0EB9-4A82-A846-5CCEE461F46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9120" y="1733947"/>
            <a:ext cx="523875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A156821-A248-4412-9409-0D52F50389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1620" y="2305853"/>
            <a:ext cx="3589020" cy="34009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ato"/>
              </a:rPr>
              <a:t>Input variables:</a:t>
            </a:r>
            <a:endParaRPr kumimoji="0" lang="en-US" altLang="en-US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3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Lat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Lato"/>
              </a:rPr>
              <a:t>x_position</a:t>
            </a:r>
            <a:endParaRPr kumimoji="0" lang="en-US" altLang="en-US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Lato"/>
              </a:rPr>
              <a:t>y_position</a:t>
            </a:r>
            <a:endParaRPr kumimoji="0" lang="en-US" altLang="en-US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Lato"/>
              </a:rPr>
              <a:t>x_direction</a:t>
            </a:r>
            <a:endParaRPr kumimoji="0" lang="en-US" altLang="en-US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Lato"/>
              </a:rPr>
              <a:t>y_direction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ato"/>
              </a:rPr>
              <a:t>  </a:t>
            </a:r>
            <a:endParaRPr kumimoji="0" lang="en-US" altLang="en-US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Lato"/>
              </a:rPr>
              <a:t>unsearched_N</a:t>
            </a:r>
            <a:endParaRPr kumimoji="0" lang="en-US" altLang="en-US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Lato"/>
              </a:rPr>
              <a:t>unsearched_S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ato"/>
              </a:rPr>
              <a:t> </a:t>
            </a:r>
            <a:endParaRPr kumimoji="0" lang="en-US" altLang="en-US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Lato"/>
              </a:rPr>
              <a:t>unsearched_E</a:t>
            </a:r>
            <a:endParaRPr kumimoji="0" lang="en-US" altLang="en-US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Lato"/>
              </a:rPr>
              <a:t>unsearched_W</a:t>
            </a:r>
            <a:endParaRPr kumimoji="0" lang="en-US" altLang="en-US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Lato"/>
              </a:rPr>
              <a:t>signal_strength</a:t>
            </a:r>
            <a:endParaRPr kumimoji="0" lang="en-US" altLang="en-US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A113365-DF7F-48F5-AEDB-BBD5BCD6EBD4}"/>
              </a:ext>
            </a:extLst>
          </p:cNvPr>
          <p:cNvSpPr txBox="1"/>
          <p:nvPr/>
        </p:nvSpPr>
        <p:spPr>
          <a:xfrm>
            <a:off x="6935470" y="2344325"/>
            <a:ext cx="207264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solidFill>
                  <a:schemeClr val="tx1"/>
                </a:solidFill>
                <a:latin typeface="Lato"/>
              </a:rPr>
              <a:t>Output Variables:</a:t>
            </a:r>
            <a:endParaRPr lang="en-US" altLang="en-US" sz="700" dirty="0">
              <a:solidFill>
                <a:schemeClr val="tx1"/>
              </a:solidFill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700" dirty="0">
              <a:solidFill>
                <a:schemeClr val="tx1"/>
              </a:solidFill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8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 err="1">
                <a:solidFill>
                  <a:schemeClr val="tx1"/>
                </a:solidFill>
                <a:latin typeface="Lato"/>
              </a:rPr>
              <a:t>x_direction</a:t>
            </a:r>
            <a:endParaRPr lang="en-US" altLang="en-US" sz="700" dirty="0">
              <a:solidFill>
                <a:schemeClr val="tx1"/>
              </a:solidFill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700" dirty="0">
              <a:solidFill>
                <a:schemeClr val="tx1"/>
              </a:solidFill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lang="en-US" altLang="en-US" sz="2000" dirty="0">
                <a:solidFill>
                  <a:schemeClr val="tx1"/>
                </a:solidFill>
                <a:latin typeface="Arial" panose="020B0604020202020204" pitchFamily="34" charset="0"/>
              </a:rPr>
            </a:br>
            <a:endParaRPr lang="en-US" altLang="en-US" sz="20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 err="1">
                <a:solidFill>
                  <a:schemeClr val="tx1"/>
                </a:solidFill>
                <a:latin typeface="Lato"/>
              </a:rPr>
              <a:t>y_direction</a:t>
            </a:r>
            <a:endParaRPr lang="en-US" altLang="en-US" sz="700" dirty="0">
              <a:solidFill>
                <a:schemeClr val="tx1"/>
              </a:solidFill>
            </a:endParaRPr>
          </a:p>
          <a:p>
            <a:endParaRPr lang="en-US" dirty="0"/>
          </a:p>
        </p:txBody>
      </p:sp>
      <p:sp>
        <p:nvSpPr>
          <p:cNvPr id="13" name="Shape 180">
            <a:extLst>
              <a:ext uri="{FF2B5EF4-FFF2-40B4-BE49-F238E27FC236}">
                <a16:creationId xmlns:a16="http://schemas.microsoft.com/office/drawing/2014/main" id="{7EF1E028-53A0-41DF-9663-719D608DA589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96815" y="565421"/>
            <a:ext cx="8419381" cy="52150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194310" algn="l" rtl="0">
              <a:lnSpc>
                <a:spcPct val="90000"/>
              </a:lnSpc>
              <a:spcBef>
                <a:spcPts val="0"/>
              </a:spcBef>
              <a:buClr>
                <a:srgbClr val="0066A1"/>
              </a:buClr>
              <a:buSzPct val="100000"/>
              <a:buFont typeface="Calibri"/>
              <a:buNone/>
            </a:pPr>
            <a:r>
              <a:rPr lang="en-US" sz="3060" b="1" i="0" u="none" strike="noStrike" cap="none" dirty="0">
                <a:solidFill>
                  <a:srgbClr val="0066A1"/>
                </a:solidFill>
                <a:latin typeface="Calibri"/>
                <a:ea typeface="Calibri"/>
                <a:cs typeface="Calibri"/>
                <a:sym typeface="Calibri"/>
              </a:rPr>
              <a:t>Self Organization</a:t>
            </a:r>
            <a:endParaRPr sz="3060" b="1" i="0" u="none" strike="noStrike" cap="none" dirty="0">
              <a:solidFill>
                <a:srgbClr val="0066A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Shape 181">
            <a:extLst>
              <a:ext uri="{FF2B5EF4-FFF2-40B4-BE49-F238E27FC236}">
                <a16:creationId xmlns:a16="http://schemas.microsoft.com/office/drawing/2014/main" id="{7135830F-D031-4119-88CA-06EEE63D108B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96815" y="1199109"/>
            <a:ext cx="8419381" cy="42265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152400" algn="l" rtl="0">
              <a:lnSpc>
                <a:spcPct val="90000"/>
              </a:lnSpc>
              <a:spcBef>
                <a:spcPts val="0"/>
              </a:spcBef>
              <a:buClr>
                <a:srgbClr val="7F7F7F"/>
              </a:buClr>
              <a:buSzPct val="100000"/>
              <a:buFont typeface="Arial"/>
              <a:buNone/>
            </a:pPr>
            <a:r>
              <a:rPr lang="en-US" sz="2400" b="1" i="1" u="none" strike="noStrike" cap="none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Use of Genetic Algorithms to tune simple Neural Networks</a:t>
            </a:r>
            <a:endParaRPr sz="2400" b="1" i="1" u="none" strike="noStrike" cap="none" dirty="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198107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80">
            <a:extLst>
              <a:ext uri="{FF2B5EF4-FFF2-40B4-BE49-F238E27FC236}">
                <a16:creationId xmlns:a16="http://schemas.microsoft.com/office/drawing/2014/main" id="{7EF1E028-53A0-41DF-9663-719D608DA589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96815" y="565421"/>
            <a:ext cx="8419381" cy="52150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194310" algn="l" rtl="0">
              <a:lnSpc>
                <a:spcPct val="90000"/>
              </a:lnSpc>
              <a:spcBef>
                <a:spcPts val="0"/>
              </a:spcBef>
              <a:buClr>
                <a:srgbClr val="0066A1"/>
              </a:buClr>
              <a:buSzPct val="100000"/>
              <a:buFont typeface="Calibri"/>
              <a:buNone/>
            </a:pPr>
            <a:r>
              <a:rPr lang="en-US" sz="3060" b="1" i="0" u="none" strike="noStrike" cap="none" dirty="0">
                <a:solidFill>
                  <a:srgbClr val="0066A1"/>
                </a:solidFill>
                <a:latin typeface="Calibri"/>
                <a:ea typeface="Calibri"/>
                <a:cs typeface="Calibri"/>
                <a:sym typeface="Calibri"/>
              </a:rPr>
              <a:t>Self Organization</a:t>
            </a:r>
            <a:endParaRPr sz="3060" b="1" i="0" u="none" strike="noStrike" cap="none" dirty="0">
              <a:solidFill>
                <a:srgbClr val="0066A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Shape 181">
            <a:extLst>
              <a:ext uri="{FF2B5EF4-FFF2-40B4-BE49-F238E27FC236}">
                <a16:creationId xmlns:a16="http://schemas.microsoft.com/office/drawing/2014/main" id="{7135830F-D031-4119-88CA-06EEE63D108B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96815" y="1199109"/>
            <a:ext cx="8419381" cy="42265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152400" algn="l" rtl="0">
              <a:lnSpc>
                <a:spcPct val="90000"/>
              </a:lnSpc>
              <a:spcBef>
                <a:spcPts val="0"/>
              </a:spcBef>
              <a:buClr>
                <a:srgbClr val="7F7F7F"/>
              </a:buClr>
              <a:buSzPct val="100000"/>
              <a:buFont typeface="Arial"/>
              <a:buNone/>
            </a:pPr>
            <a:r>
              <a:rPr lang="en-US" sz="2400" b="1" i="1" u="none" strike="noStrike" cap="none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Use of Genetic Algorithms to tune simple Neural Networks</a:t>
            </a:r>
            <a:endParaRPr sz="2400" b="1" i="1" u="none" strike="noStrike" cap="none" dirty="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D5C15F92-4987-4FD2-AF28-660BC444C1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307" y="1793091"/>
            <a:ext cx="7271385" cy="386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0EA9BEFF-0EB9-4A82-A846-5CCEE461F46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7880" y="1866900"/>
            <a:ext cx="3840479" cy="217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26812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>
            <a:extLst>
              <a:ext uri="{FF2B5EF4-FFF2-40B4-BE49-F238E27FC236}">
                <a16:creationId xmlns:a16="http://schemas.microsoft.com/office/drawing/2014/main" id="{50A86C26-3F75-41DB-9572-07A9384927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7583" y="3749978"/>
            <a:ext cx="3016167" cy="1960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>
            <a:extLst>
              <a:ext uri="{FF2B5EF4-FFF2-40B4-BE49-F238E27FC236}">
                <a16:creationId xmlns:a16="http://schemas.microsoft.com/office/drawing/2014/main" id="{1FA97786-9533-4E77-8A73-CC983A0C6A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7583" y="1243098"/>
            <a:ext cx="2984417" cy="2031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1BDA46E9-ACC0-4A13-A526-B6A55DC344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1834" y="3468768"/>
            <a:ext cx="3047917" cy="2206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0EA330CE-96E8-4283-9429-17A8A30C85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9498" y="1320940"/>
            <a:ext cx="2992354" cy="1960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0" name="Shape 180"/>
          <p:cNvSpPr txBox="1">
            <a:spLocks noGrp="1"/>
          </p:cNvSpPr>
          <p:nvPr>
            <p:ph type="ctrTitle"/>
          </p:nvPr>
        </p:nvSpPr>
        <p:spPr>
          <a:xfrm>
            <a:off x="396815" y="565421"/>
            <a:ext cx="8419381" cy="52150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194310" algn="l" rtl="0">
              <a:lnSpc>
                <a:spcPct val="90000"/>
              </a:lnSpc>
              <a:spcBef>
                <a:spcPts val="0"/>
              </a:spcBef>
              <a:buClr>
                <a:srgbClr val="0066A1"/>
              </a:buClr>
              <a:buSzPct val="100000"/>
              <a:buFont typeface="Calibri"/>
              <a:buNone/>
            </a:pPr>
            <a:r>
              <a:rPr lang="en-US" sz="3060" b="1" i="0" u="none" strike="noStrike" cap="none" dirty="0">
                <a:solidFill>
                  <a:srgbClr val="0066A1"/>
                </a:solidFill>
                <a:latin typeface="Calibri"/>
                <a:ea typeface="Calibri"/>
                <a:cs typeface="Calibri"/>
                <a:sym typeface="Calibri"/>
              </a:rPr>
              <a:t>Test 1: Optimize Area-Coverag</a:t>
            </a:r>
            <a:r>
              <a:rPr lang="en-US" sz="3060" dirty="0"/>
              <a:t>e with one UAV</a:t>
            </a:r>
            <a:endParaRPr sz="3060" b="1" i="0" u="none" strike="noStrike" cap="none" dirty="0">
              <a:solidFill>
                <a:srgbClr val="0066A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Shape 181"/>
          <p:cNvSpPr txBox="1">
            <a:spLocks noGrp="1"/>
          </p:cNvSpPr>
          <p:nvPr>
            <p:ph type="subTitle" idx="1"/>
          </p:nvPr>
        </p:nvSpPr>
        <p:spPr>
          <a:xfrm>
            <a:off x="2171734" y="3197199"/>
            <a:ext cx="4799954" cy="42265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152400" algn="l" rtl="0">
              <a:lnSpc>
                <a:spcPct val="90000"/>
              </a:lnSpc>
              <a:spcBef>
                <a:spcPts val="0"/>
              </a:spcBef>
              <a:buClr>
                <a:srgbClr val="7F7F7F"/>
              </a:buClr>
              <a:buSzPct val="100000"/>
              <a:buFont typeface="Arial"/>
              <a:buNone/>
            </a:pPr>
            <a:r>
              <a:rPr lang="en-US" sz="2400" b="1" i="1" u="none" strike="noStrike" cap="none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Generation 1		Generation 22</a:t>
            </a:r>
            <a:endParaRPr sz="2400" b="1" i="1" u="none" strike="noStrike" cap="none" dirty="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74" name="Picture 2" descr="Image result for sar drone">
            <a:extLst>
              <a:ext uri="{FF2B5EF4-FFF2-40B4-BE49-F238E27FC236}">
                <a16:creationId xmlns:a16="http://schemas.microsoft.com/office/drawing/2014/main" id="{B70190F9-8511-4AB7-83BD-7EB6AE4767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7957" y="1236692"/>
            <a:ext cx="625058" cy="422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 descr="Image result for sar drone">
            <a:extLst>
              <a:ext uri="{FF2B5EF4-FFF2-40B4-BE49-F238E27FC236}">
                <a16:creationId xmlns:a16="http://schemas.microsoft.com/office/drawing/2014/main" id="{7EADAA58-7257-41BF-B9DA-94B2517393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711" y="1799581"/>
            <a:ext cx="625058" cy="422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Image result for sar drone">
            <a:extLst>
              <a:ext uri="{FF2B5EF4-FFF2-40B4-BE49-F238E27FC236}">
                <a16:creationId xmlns:a16="http://schemas.microsoft.com/office/drawing/2014/main" id="{B400F038-9F65-47A4-AC67-E5C37AF16E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6747" y="5217947"/>
            <a:ext cx="625058" cy="422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1" name="Picture 9" descr="Image result for sar drone">
            <a:extLst>
              <a:ext uri="{FF2B5EF4-FFF2-40B4-BE49-F238E27FC236}">
                <a16:creationId xmlns:a16="http://schemas.microsoft.com/office/drawing/2014/main" id="{88799236-F4B3-4D01-AFDB-362FD7881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3732" y="4058255"/>
            <a:ext cx="625058" cy="422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Shape 181">
            <a:extLst>
              <a:ext uri="{FF2B5EF4-FFF2-40B4-BE49-F238E27FC236}">
                <a16:creationId xmlns:a16="http://schemas.microsoft.com/office/drawing/2014/main" id="{35C569B1-E8C9-49D4-9F5E-4949838E555B}"/>
              </a:ext>
            </a:extLst>
          </p:cNvPr>
          <p:cNvSpPr txBox="1">
            <a:spLocks/>
          </p:cNvSpPr>
          <p:nvPr/>
        </p:nvSpPr>
        <p:spPr>
          <a:xfrm>
            <a:off x="2171733" y="5674233"/>
            <a:ext cx="5086905" cy="42265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Arial"/>
              <a:buNone/>
              <a:defRPr sz="2400" b="1" i="1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-152400">
              <a:spcBef>
                <a:spcPts val="0"/>
              </a:spcBef>
            </a:pPr>
            <a:r>
              <a:rPr lang="en-US" dirty="0"/>
              <a:t>Generation 92		Generation 343</a:t>
            </a:r>
          </a:p>
        </p:txBody>
      </p:sp>
    </p:spTree>
    <p:extLst>
      <p:ext uri="{BB962C8B-B14F-4D97-AF65-F5344CB8AC3E}">
        <p14:creationId xmlns:p14="http://schemas.microsoft.com/office/powerpoint/2010/main" val="40369720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 txBox="1">
            <a:spLocks noGrp="1"/>
          </p:cNvSpPr>
          <p:nvPr>
            <p:ph type="ctrTitle"/>
          </p:nvPr>
        </p:nvSpPr>
        <p:spPr>
          <a:xfrm>
            <a:off x="396815" y="565421"/>
            <a:ext cx="8419381" cy="52150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194310" algn="l" rtl="0">
              <a:lnSpc>
                <a:spcPct val="90000"/>
              </a:lnSpc>
              <a:spcBef>
                <a:spcPts val="0"/>
              </a:spcBef>
              <a:buClr>
                <a:srgbClr val="0066A1"/>
              </a:buClr>
              <a:buSzPct val="100000"/>
              <a:buFont typeface="Calibri"/>
              <a:buNone/>
            </a:pPr>
            <a:r>
              <a:rPr lang="en-US" sz="3060" b="1" i="0" u="none" strike="noStrike" cap="none" dirty="0">
                <a:solidFill>
                  <a:srgbClr val="0066A1"/>
                </a:solidFill>
                <a:latin typeface="Calibri"/>
                <a:ea typeface="Calibri"/>
                <a:cs typeface="Calibri"/>
                <a:sym typeface="Calibri"/>
              </a:rPr>
              <a:t>Test 2: Optimize Area-Coverag</a:t>
            </a:r>
            <a:r>
              <a:rPr lang="en-US" sz="3060" dirty="0"/>
              <a:t>e with multiple UAV</a:t>
            </a:r>
            <a:endParaRPr sz="3060" b="1" i="0" u="none" strike="noStrike" cap="none" dirty="0">
              <a:solidFill>
                <a:srgbClr val="0066A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E3494059-C57D-4858-A2ED-A5D1823334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934"/>
          <a:stretch/>
        </p:blipFill>
        <p:spPr bwMode="auto">
          <a:xfrm>
            <a:off x="823767" y="1417319"/>
            <a:ext cx="3638550" cy="2695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9" name="Picture 3">
            <a:extLst>
              <a:ext uri="{FF2B5EF4-FFF2-40B4-BE49-F238E27FC236}">
                <a16:creationId xmlns:a16="http://schemas.microsoft.com/office/drawing/2014/main" id="{ACB4590B-F97C-4950-B71F-80D4A907A4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1685" y="1329179"/>
            <a:ext cx="3714750" cy="2695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74081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 txBox="1">
            <a:spLocks noGrp="1"/>
          </p:cNvSpPr>
          <p:nvPr>
            <p:ph type="ctrTitle"/>
          </p:nvPr>
        </p:nvSpPr>
        <p:spPr>
          <a:xfrm>
            <a:off x="396815" y="565421"/>
            <a:ext cx="8419381" cy="52150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194310" algn="l" rtl="0">
              <a:lnSpc>
                <a:spcPct val="90000"/>
              </a:lnSpc>
              <a:spcBef>
                <a:spcPts val="0"/>
              </a:spcBef>
              <a:buClr>
                <a:srgbClr val="0066A1"/>
              </a:buClr>
              <a:buSzPct val="100000"/>
              <a:buFont typeface="Calibri"/>
              <a:buNone/>
            </a:pPr>
            <a:r>
              <a:rPr lang="en-US" sz="3060" b="1" i="0" u="none" strike="noStrike" cap="none" dirty="0">
                <a:solidFill>
                  <a:srgbClr val="0066A1"/>
                </a:solidFill>
                <a:latin typeface="Calibri"/>
                <a:ea typeface="Calibri"/>
                <a:cs typeface="Calibri"/>
                <a:sym typeface="Calibri"/>
              </a:rPr>
              <a:t>Test 2: Optimize Area-Coverag</a:t>
            </a:r>
            <a:r>
              <a:rPr lang="en-US" sz="3060" dirty="0"/>
              <a:t>e with multiple UAV</a:t>
            </a:r>
            <a:endParaRPr sz="3060" b="1" i="0" u="none" strike="noStrike" cap="none" dirty="0">
              <a:solidFill>
                <a:srgbClr val="0066A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E3494059-C57D-4858-A2ED-A5D1823334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934"/>
          <a:stretch/>
        </p:blipFill>
        <p:spPr bwMode="auto">
          <a:xfrm>
            <a:off x="823767" y="1417319"/>
            <a:ext cx="3638550" cy="2695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9" name="Picture 3">
            <a:extLst>
              <a:ext uri="{FF2B5EF4-FFF2-40B4-BE49-F238E27FC236}">
                <a16:creationId xmlns:a16="http://schemas.microsoft.com/office/drawing/2014/main" id="{ACB4590B-F97C-4950-B71F-80D4A907A4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1685" y="1329179"/>
            <a:ext cx="3714750" cy="2695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0627DAD-25FE-4EC6-86C7-036AB00719AD}"/>
              </a:ext>
            </a:extLst>
          </p:cNvPr>
          <p:cNvSpPr/>
          <p:nvPr/>
        </p:nvSpPr>
        <p:spPr>
          <a:xfrm>
            <a:off x="608028" y="4292539"/>
            <a:ext cx="7640425" cy="13285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381000" fontAlgn="base">
              <a:lnSpc>
                <a:spcPct val="90000"/>
              </a:lnSpc>
              <a:spcBef>
                <a:spcPts val="1000"/>
              </a:spcBef>
              <a:buClr>
                <a:srgbClr val="0066A1"/>
              </a:buClr>
              <a:buSzPct val="60000"/>
              <a:buFont typeface="Merriweather Sans"/>
              <a:buChar char="▶"/>
            </a:pPr>
            <a:r>
              <a:rPr lang="en-US" sz="2000" dirty="0">
                <a:latin typeface="Calibri"/>
                <a:cs typeface="Calibri"/>
                <a:sym typeface="Calibri"/>
              </a:rPr>
              <a:t>GA and Neural Networks could be methods to optimize the spread of a swarm communication network</a:t>
            </a:r>
          </a:p>
          <a:p>
            <a:pPr marL="457200" lvl="0" indent="-381000" fontAlgn="base">
              <a:lnSpc>
                <a:spcPct val="90000"/>
              </a:lnSpc>
              <a:spcBef>
                <a:spcPts val="1000"/>
              </a:spcBef>
              <a:buClr>
                <a:srgbClr val="0066A1"/>
              </a:buClr>
              <a:buSzPct val="60000"/>
              <a:buFont typeface="Merriweather Sans"/>
              <a:buChar char="▶"/>
            </a:pPr>
            <a:r>
              <a:rPr lang="en-US" sz="2000" dirty="0">
                <a:latin typeface="Calibri"/>
                <a:cs typeface="Calibri"/>
                <a:sym typeface="Calibri"/>
              </a:rPr>
              <a:t>Maybe not on board the drones themselves, but done and controlled remotely on a powerful computer</a:t>
            </a:r>
          </a:p>
        </p:txBody>
      </p:sp>
    </p:spTree>
    <p:extLst>
      <p:ext uri="{BB962C8B-B14F-4D97-AF65-F5344CB8AC3E}">
        <p14:creationId xmlns:p14="http://schemas.microsoft.com/office/powerpoint/2010/main" val="29749992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 txBox="1">
            <a:spLocks noGrp="1"/>
          </p:cNvSpPr>
          <p:nvPr>
            <p:ph type="ctrTitle"/>
          </p:nvPr>
        </p:nvSpPr>
        <p:spPr>
          <a:xfrm>
            <a:off x="396815" y="565421"/>
            <a:ext cx="8419381" cy="52150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194310" algn="l" rtl="0">
              <a:lnSpc>
                <a:spcPct val="90000"/>
              </a:lnSpc>
              <a:spcBef>
                <a:spcPts val="0"/>
              </a:spcBef>
              <a:buClr>
                <a:srgbClr val="0066A1"/>
              </a:buClr>
              <a:buSzPct val="100000"/>
              <a:buFont typeface="Calibri"/>
              <a:buNone/>
            </a:pPr>
            <a:r>
              <a:rPr lang="en-US" sz="3060" b="1" i="0" u="none" strike="noStrike" cap="none" dirty="0">
                <a:solidFill>
                  <a:srgbClr val="0066A1"/>
                </a:solidFill>
                <a:latin typeface="Calibri"/>
                <a:ea typeface="Calibri"/>
                <a:cs typeface="Calibri"/>
                <a:sym typeface="Calibri"/>
              </a:rPr>
              <a:t>Test 3: Optimize Spread of UAV Swarm</a:t>
            </a:r>
            <a:endParaRPr sz="3060" b="1" i="0" u="none" strike="noStrike" cap="none" dirty="0">
              <a:solidFill>
                <a:srgbClr val="0066A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0627DAD-25FE-4EC6-86C7-036AB00719AD}"/>
              </a:ext>
            </a:extLst>
          </p:cNvPr>
          <p:cNvSpPr/>
          <p:nvPr/>
        </p:nvSpPr>
        <p:spPr>
          <a:xfrm>
            <a:off x="751785" y="4684491"/>
            <a:ext cx="7640425" cy="14568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381000" fontAlgn="base">
              <a:lnSpc>
                <a:spcPct val="90000"/>
              </a:lnSpc>
              <a:spcBef>
                <a:spcPts val="1000"/>
              </a:spcBef>
              <a:buClr>
                <a:srgbClr val="0066A1"/>
              </a:buClr>
              <a:buSzPct val="60000"/>
              <a:buFont typeface="Merriweather Sans"/>
              <a:buChar char="▶"/>
            </a:pPr>
            <a:r>
              <a:rPr lang="en-US" sz="1600" dirty="0">
                <a:latin typeface="Calibri"/>
                <a:cs typeface="Calibri"/>
                <a:sym typeface="Calibri"/>
              </a:rPr>
              <a:t>The lines show which UAVs rely on each other. </a:t>
            </a:r>
          </a:p>
          <a:p>
            <a:pPr marL="457200" lvl="0" indent="-381000" fontAlgn="base">
              <a:lnSpc>
                <a:spcPct val="90000"/>
              </a:lnSpc>
              <a:spcBef>
                <a:spcPts val="1000"/>
              </a:spcBef>
              <a:buClr>
                <a:srgbClr val="0066A1"/>
              </a:buClr>
              <a:buSzPct val="60000"/>
              <a:buFont typeface="Merriweather Sans"/>
              <a:buChar char="▶"/>
            </a:pPr>
            <a:r>
              <a:rPr lang="en-US" sz="1600" dirty="0">
                <a:latin typeface="Calibri"/>
                <a:cs typeface="Calibri"/>
                <a:sym typeface="Calibri"/>
              </a:rPr>
              <a:t>Some UAVs still end up close together due to not seeing UAVs that they do not rely on. </a:t>
            </a:r>
          </a:p>
          <a:p>
            <a:pPr marL="457200" lvl="0" indent="-381000" fontAlgn="base">
              <a:lnSpc>
                <a:spcPct val="90000"/>
              </a:lnSpc>
              <a:spcBef>
                <a:spcPts val="1000"/>
              </a:spcBef>
              <a:buClr>
                <a:srgbClr val="0066A1"/>
              </a:buClr>
              <a:buSzPct val="60000"/>
              <a:buFont typeface="Merriweather Sans"/>
              <a:buChar char="▶"/>
            </a:pPr>
            <a:r>
              <a:rPr lang="en-US" sz="1600" dirty="0">
                <a:latin typeface="Calibri"/>
                <a:cs typeface="Calibri"/>
                <a:sym typeface="Calibri"/>
              </a:rPr>
              <a:t>Future work will make the UAVs be able to change their reliance structure mid-flight.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5A4304-97DC-4E18-92B9-4C2330AE3A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6447" y="1605906"/>
            <a:ext cx="2762395" cy="31173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6775298-1C68-4A68-AF17-A489C708C9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9233" y="1790037"/>
            <a:ext cx="2921638" cy="2908318"/>
          </a:xfrm>
          <a:prstGeom prst="rect">
            <a:avLst/>
          </a:prstGeom>
        </p:spPr>
      </p:pic>
      <p:sp>
        <p:nvSpPr>
          <p:cNvPr id="10" name="Shape 181">
            <a:extLst>
              <a:ext uri="{FF2B5EF4-FFF2-40B4-BE49-F238E27FC236}">
                <a16:creationId xmlns:a16="http://schemas.microsoft.com/office/drawing/2014/main" id="{51678722-5293-4A27-A94F-A2370C694FF1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0" y="1084399"/>
            <a:ext cx="8578391" cy="705638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152400" algn="ctr" rtl="0">
              <a:lnSpc>
                <a:spcPct val="90000"/>
              </a:lnSpc>
              <a:spcBef>
                <a:spcPts val="0"/>
              </a:spcBef>
              <a:buClr>
                <a:srgbClr val="7F7F7F"/>
              </a:buClr>
              <a:buSzPct val="100000"/>
              <a:buFont typeface="Arial"/>
              <a:buNone/>
            </a:pPr>
            <a:r>
              <a:rPr lang="en-US" dirty="0"/>
              <a:t>Graphical results of simulation of spreading out UAV swarms </a:t>
            </a:r>
          </a:p>
          <a:p>
            <a:pPr marL="0" marR="0" lvl="0" indent="-152400" algn="ctr" rtl="0">
              <a:lnSpc>
                <a:spcPct val="90000"/>
              </a:lnSpc>
              <a:spcBef>
                <a:spcPts val="0"/>
              </a:spcBef>
              <a:buClr>
                <a:srgbClr val="7F7F7F"/>
              </a:buClr>
              <a:buSzPct val="100000"/>
              <a:buFont typeface="Arial"/>
              <a:buNone/>
            </a:pPr>
            <a:r>
              <a:rPr lang="en-US" dirty="0"/>
              <a:t>         (Left: 8 UAV test result; Right: 20 UAV test result)</a:t>
            </a:r>
            <a:endParaRPr sz="2400" b="1" i="1" u="none" strike="noStrike" cap="none" dirty="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995958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 txBox="1">
            <a:spLocks noGrp="1"/>
          </p:cNvSpPr>
          <p:nvPr>
            <p:ph type="ctrTitle"/>
          </p:nvPr>
        </p:nvSpPr>
        <p:spPr>
          <a:xfrm>
            <a:off x="685800" y="2292305"/>
            <a:ext cx="7772400" cy="90392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279400" algn="l" rtl="0">
              <a:lnSpc>
                <a:spcPct val="90000"/>
              </a:lnSpc>
              <a:spcBef>
                <a:spcPts val="0"/>
              </a:spcBef>
              <a:buClr>
                <a:srgbClr val="0066A1"/>
              </a:buClr>
              <a:buSzPct val="100000"/>
              <a:buFont typeface="Calibri"/>
              <a:buNone/>
            </a:pPr>
            <a:r>
              <a:rPr lang="en-US" sz="4400" b="1" i="0" u="none" strike="noStrike" cap="none" dirty="0">
                <a:solidFill>
                  <a:srgbClr val="0066A1"/>
                </a:solidFill>
                <a:latin typeface="Calibri"/>
                <a:ea typeface="Calibri"/>
                <a:cs typeface="Calibri"/>
                <a:sym typeface="Calibri"/>
              </a:rPr>
              <a:t>Analysis and Conclusions</a:t>
            </a:r>
            <a:endParaRPr sz="4400" b="1" i="0" u="none" strike="noStrike" cap="none" dirty="0">
              <a:solidFill>
                <a:srgbClr val="0066A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82F977-1BAB-4120-B600-44A2A202E82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What worked and what could be improved</a:t>
            </a:r>
          </a:p>
        </p:txBody>
      </p:sp>
    </p:spTree>
    <p:extLst>
      <p:ext uri="{BB962C8B-B14F-4D97-AF65-F5344CB8AC3E}">
        <p14:creationId xmlns:p14="http://schemas.microsoft.com/office/powerpoint/2010/main" val="40568540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Image result for search and rescue drones">
            <a:extLst>
              <a:ext uri="{FF2B5EF4-FFF2-40B4-BE49-F238E27FC236}">
                <a16:creationId xmlns:a16="http://schemas.microsoft.com/office/drawing/2014/main" id="{B704E1F4-CDC9-44CE-82C6-BC5928C7C5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3146" y="1819231"/>
            <a:ext cx="4476186" cy="2592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2" name="Shape 172"/>
          <p:cNvSpPr txBox="1">
            <a:spLocks noGrp="1"/>
          </p:cNvSpPr>
          <p:nvPr>
            <p:ph type="ctrTitle"/>
          </p:nvPr>
        </p:nvSpPr>
        <p:spPr>
          <a:xfrm>
            <a:off x="396815" y="565421"/>
            <a:ext cx="8419381" cy="52150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194310" algn="l" rtl="0">
              <a:lnSpc>
                <a:spcPct val="90000"/>
              </a:lnSpc>
              <a:spcBef>
                <a:spcPts val="0"/>
              </a:spcBef>
              <a:buClr>
                <a:srgbClr val="0066A1"/>
              </a:buClr>
              <a:buSzPct val="100000"/>
              <a:buFont typeface="Calibri"/>
              <a:buNone/>
            </a:pPr>
            <a:r>
              <a:rPr lang="en-US" sz="3060" b="1" i="0" u="none" strike="noStrike" cap="none" dirty="0">
                <a:solidFill>
                  <a:srgbClr val="0066A1"/>
                </a:solidFill>
                <a:latin typeface="Calibri"/>
                <a:ea typeface="Calibri"/>
                <a:cs typeface="Calibri"/>
                <a:sym typeface="Calibri"/>
              </a:rPr>
              <a:t>Background</a:t>
            </a:r>
            <a:endParaRPr sz="3060" b="1" i="0" u="none" strike="noStrike" cap="none" dirty="0">
              <a:solidFill>
                <a:srgbClr val="0066A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Shape 173"/>
          <p:cNvSpPr txBox="1">
            <a:spLocks noGrp="1"/>
          </p:cNvSpPr>
          <p:nvPr>
            <p:ph type="subTitle" idx="1"/>
          </p:nvPr>
        </p:nvSpPr>
        <p:spPr>
          <a:xfrm>
            <a:off x="396815" y="1199109"/>
            <a:ext cx="8419381" cy="42265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152400" algn="l" rtl="0">
              <a:lnSpc>
                <a:spcPct val="90000"/>
              </a:lnSpc>
              <a:spcBef>
                <a:spcPts val="0"/>
              </a:spcBef>
              <a:buClr>
                <a:srgbClr val="7F7F7F"/>
              </a:buClr>
              <a:buSzPct val="100000"/>
              <a:buFont typeface="Arial"/>
              <a:buNone/>
            </a:pPr>
            <a:r>
              <a:rPr lang="en-US" sz="2400" b="1" i="1" u="none" strike="noStrike" cap="none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Search and Rescue UAVs</a:t>
            </a:r>
            <a:endParaRPr sz="2400" b="1" i="1" u="none" strike="noStrike" cap="none" dirty="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Shape 174"/>
          <p:cNvSpPr txBox="1">
            <a:spLocks noGrp="1"/>
          </p:cNvSpPr>
          <p:nvPr>
            <p:ph type="body" idx="2"/>
          </p:nvPr>
        </p:nvSpPr>
        <p:spPr>
          <a:xfrm>
            <a:off x="396816" y="1825625"/>
            <a:ext cx="4076330" cy="4143854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fontAlgn="base"/>
            <a:r>
              <a:rPr lang="en-US" dirty="0"/>
              <a:t>Finding victims</a:t>
            </a:r>
          </a:p>
          <a:p>
            <a:pPr fontAlgn="base"/>
            <a:r>
              <a:rPr lang="en-US" dirty="0"/>
              <a:t>Areas dangerous for humans</a:t>
            </a:r>
          </a:p>
          <a:p>
            <a:pPr fontAlgn="base"/>
            <a:r>
              <a:rPr lang="en-US" dirty="0"/>
              <a:t>Still need a human operator</a:t>
            </a:r>
          </a:p>
          <a:p>
            <a:pPr lvl="1" fontAlgn="base"/>
            <a:r>
              <a:rPr lang="en-US" dirty="0"/>
              <a:t>If we want more drones, do we need more human operators?</a:t>
            </a:r>
          </a:p>
          <a:p>
            <a:pPr lvl="1" fontAlgn="base"/>
            <a:r>
              <a:rPr lang="en-US" dirty="0"/>
              <a:t>This is a limitation</a:t>
            </a:r>
          </a:p>
          <a:p>
            <a:pPr marL="457200" marR="0" lvl="0" indent="-457200" algn="l" rtl="0">
              <a:lnSpc>
                <a:spcPct val="90000"/>
              </a:lnSpc>
              <a:spcBef>
                <a:spcPts val="0"/>
              </a:spcBef>
              <a:buClr>
                <a:srgbClr val="0066A1"/>
              </a:buClr>
              <a:buSzPct val="60000"/>
              <a:buFont typeface="Merriweather Sans"/>
              <a:buNone/>
            </a:pPr>
            <a:endParaRPr sz="2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26" name="Picture 2" descr="Image result for search and rescue drones">
            <a:extLst>
              <a:ext uri="{FF2B5EF4-FFF2-40B4-BE49-F238E27FC236}">
                <a16:creationId xmlns:a16="http://schemas.microsoft.com/office/drawing/2014/main" id="{ED71ABEA-AE2C-4FF7-B3C0-41F8DA005B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815" y="3985175"/>
            <a:ext cx="3914257" cy="2361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 txBox="1">
            <a:spLocks noGrp="1"/>
          </p:cNvSpPr>
          <p:nvPr>
            <p:ph type="ctrTitle"/>
          </p:nvPr>
        </p:nvSpPr>
        <p:spPr>
          <a:xfrm>
            <a:off x="396815" y="565421"/>
            <a:ext cx="8419381" cy="52150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194310" algn="l" rtl="0">
              <a:lnSpc>
                <a:spcPct val="90000"/>
              </a:lnSpc>
              <a:spcBef>
                <a:spcPts val="0"/>
              </a:spcBef>
              <a:buClr>
                <a:srgbClr val="0066A1"/>
              </a:buClr>
              <a:buSzPct val="100000"/>
              <a:buFont typeface="Calibri"/>
              <a:buNone/>
            </a:pPr>
            <a:r>
              <a:rPr lang="en-US" sz="3060" dirty="0"/>
              <a:t>Analysis</a:t>
            </a:r>
            <a:endParaRPr sz="3060" b="1" i="0" u="none" strike="noStrike" cap="none" dirty="0">
              <a:solidFill>
                <a:srgbClr val="0066A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Shape 181"/>
          <p:cNvSpPr txBox="1">
            <a:spLocks noGrp="1"/>
          </p:cNvSpPr>
          <p:nvPr>
            <p:ph type="subTitle" idx="1"/>
          </p:nvPr>
        </p:nvSpPr>
        <p:spPr>
          <a:xfrm>
            <a:off x="396815" y="1199109"/>
            <a:ext cx="8419381" cy="42265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152400" algn="l" rtl="0">
              <a:lnSpc>
                <a:spcPct val="90000"/>
              </a:lnSpc>
              <a:spcBef>
                <a:spcPts val="0"/>
              </a:spcBef>
              <a:buClr>
                <a:srgbClr val="7F7F7F"/>
              </a:buClr>
              <a:buSzPct val="100000"/>
              <a:buFont typeface="Arial"/>
              <a:buNone/>
            </a:pPr>
            <a:r>
              <a:rPr lang="en-US" dirty="0"/>
              <a:t>The effect of number of UAVs on Performance</a:t>
            </a:r>
            <a:endParaRPr sz="2400" b="1" i="1" u="none" strike="noStrike" cap="none" dirty="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Shape 182"/>
          <p:cNvSpPr txBox="1">
            <a:spLocks noGrp="1"/>
          </p:cNvSpPr>
          <p:nvPr>
            <p:ph type="body" idx="2"/>
          </p:nvPr>
        </p:nvSpPr>
        <p:spPr>
          <a:xfrm>
            <a:off x="396814" y="5269583"/>
            <a:ext cx="8511515" cy="701901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indent="-457200">
              <a:spcBef>
                <a:spcPts val="0"/>
              </a:spcBef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Number of UAVs only has a linear relationship with runtime</a:t>
            </a:r>
          </a:p>
          <a:p>
            <a:pPr indent="-457200">
              <a:spcBef>
                <a:spcPts val="0"/>
              </a:spcBef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Number of UAVs does not affect the rate of progress of the algorithm</a:t>
            </a:r>
          </a:p>
          <a:p>
            <a:pPr indent="-457200">
              <a:spcBef>
                <a:spcPts val="0"/>
              </a:spcBef>
            </a:pPr>
            <a:r>
              <a:rPr lang="en-US" sz="1800" dirty="0"/>
              <a:t>This was done in simulation on one computer; In future work, will run algorithm on each individual UAV computer in parallel to decrease runtime</a:t>
            </a:r>
            <a:endParaRPr lang="en-US"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6C7013-43A4-4E51-AAEA-B919F87B7F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8359" y="1813127"/>
            <a:ext cx="3268544" cy="32983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045B3B4-D63F-4417-B994-9270557E28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1110" y="1621766"/>
            <a:ext cx="3551981" cy="3568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4934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 txBox="1">
            <a:spLocks noGrp="1"/>
          </p:cNvSpPr>
          <p:nvPr>
            <p:ph type="ctrTitle"/>
          </p:nvPr>
        </p:nvSpPr>
        <p:spPr>
          <a:xfrm>
            <a:off x="396815" y="565421"/>
            <a:ext cx="8419381" cy="52150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194310" algn="l" rtl="0">
              <a:lnSpc>
                <a:spcPct val="90000"/>
              </a:lnSpc>
              <a:spcBef>
                <a:spcPts val="0"/>
              </a:spcBef>
              <a:buClr>
                <a:srgbClr val="0066A1"/>
              </a:buClr>
              <a:buSzPct val="100000"/>
              <a:buFont typeface="Calibri"/>
              <a:buNone/>
            </a:pPr>
            <a:r>
              <a:rPr lang="en-US" sz="3060" b="1" i="0" u="none" strike="noStrike" cap="none" dirty="0">
                <a:solidFill>
                  <a:srgbClr val="0066A1"/>
                </a:solidFill>
                <a:latin typeface="Calibri"/>
                <a:ea typeface="Calibri"/>
                <a:cs typeface="Calibri"/>
                <a:sym typeface="Calibri"/>
              </a:rPr>
              <a:t>Conclusions</a:t>
            </a:r>
            <a:endParaRPr sz="3060" b="1" i="0" u="none" strike="noStrike" cap="none" dirty="0">
              <a:solidFill>
                <a:srgbClr val="0066A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Shape 181"/>
          <p:cNvSpPr txBox="1">
            <a:spLocks noGrp="1"/>
          </p:cNvSpPr>
          <p:nvPr>
            <p:ph type="subTitle" idx="1"/>
          </p:nvPr>
        </p:nvSpPr>
        <p:spPr>
          <a:xfrm>
            <a:off x="396815" y="1199109"/>
            <a:ext cx="8419381" cy="42265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152400" algn="l" rtl="0">
              <a:lnSpc>
                <a:spcPct val="90000"/>
              </a:lnSpc>
              <a:spcBef>
                <a:spcPts val="0"/>
              </a:spcBef>
              <a:buClr>
                <a:srgbClr val="7F7F7F"/>
              </a:buClr>
              <a:buSzPct val="100000"/>
              <a:buFont typeface="Arial"/>
              <a:buNone/>
            </a:pPr>
            <a:r>
              <a:rPr lang="en-US" sz="2400" b="1" i="1" u="none" strike="noStrike" cap="none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What worked </a:t>
            </a:r>
            <a:r>
              <a:rPr lang="en-US" dirty="0"/>
              <a:t>				W</a:t>
            </a:r>
            <a:r>
              <a:rPr lang="en-US" sz="2400" b="1" i="1" u="none" strike="noStrike" cap="none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hat could be improved</a:t>
            </a:r>
            <a:endParaRPr sz="2400" b="1" i="1" u="none" strike="noStrike" cap="none" dirty="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Shape 182"/>
          <p:cNvSpPr txBox="1">
            <a:spLocks noGrp="1"/>
          </p:cNvSpPr>
          <p:nvPr>
            <p:ph type="body" idx="2"/>
          </p:nvPr>
        </p:nvSpPr>
        <p:spPr>
          <a:xfrm>
            <a:off x="396815" y="1827631"/>
            <a:ext cx="3882954" cy="4143854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indent="-457200">
              <a:spcBef>
                <a:spcPts val="0"/>
              </a:spcBef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New system for reliance architecture</a:t>
            </a:r>
          </a:p>
          <a:p>
            <a:pPr marL="0" indent="0">
              <a:spcBef>
                <a:spcPts val="0"/>
              </a:spcBef>
              <a:buNone/>
            </a:pPr>
            <a:endParaRPr lang="en-US" sz="2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7200">
              <a:spcBef>
                <a:spcPts val="0"/>
              </a:spcBef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Optimal spread for UAV swarms</a:t>
            </a:r>
          </a:p>
          <a:p>
            <a:pPr indent="-457200">
              <a:spcBef>
                <a:spcPts val="0"/>
              </a:spcBef>
            </a:pPr>
            <a:endParaRPr lang="en-US" dirty="0"/>
          </a:p>
          <a:p>
            <a:pPr indent="-457200">
              <a:spcBef>
                <a:spcPts val="0"/>
              </a:spcBef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Linear performance</a:t>
            </a:r>
            <a:endParaRPr sz="2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Shape 182">
            <a:extLst>
              <a:ext uri="{FF2B5EF4-FFF2-40B4-BE49-F238E27FC236}">
                <a16:creationId xmlns:a16="http://schemas.microsoft.com/office/drawing/2014/main" id="{A551D6D6-7F58-44F1-8FF6-1000D56AF37F}"/>
              </a:ext>
            </a:extLst>
          </p:cNvPr>
          <p:cNvSpPr txBox="1">
            <a:spLocks/>
          </p:cNvSpPr>
          <p:nvPr/>
        </p:nvSpPr>
        <p:spPr>
          <a:xfrm>
            <a:off x="4864231" y="1798766"/>
            <a:ext cx="3882954" cy="4143854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66A1"/>
              </a:buClr>
              <a:buSzPct val="60000"/>
              <a:buFont typeface="Merriweather Sans"/>
              <a:buChar char="▶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8001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66A1"/>
              </a:buClr>
              <a:buSzPct val="1000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257300" marR="0" lvl="2" indent="-2413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66A1"/>
              </a:buClr>
              <a:buSzPct val="1000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57350" marR="0" lvl="3" indent="-1968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66A1"/>
              </a:buClr>
              <a:buSzPct val="1000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114550" marR="0" lvl="4" indent="-1968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66A1"/>
              </a:buClr>
              <a:buSzPct val="1000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-457200">
              <a:spcBef>
                <a:spcPts val="0"/>
              </a:spcBef>
            </a:pPr>
            <a:r>
              <a:rPr lang="en-US" dirty="0"/>
              <a:t>More efficient swarm control techniques </a:t>
            </a:r>
          </a:p>
          <a:p>
            <a:pPr marL="342900" lvl="1" indent="0">
              <a:spcBef>
                <a:spcPts val="0"/>
              </a:spcBef>
              <a:buNone/>
            </a:pPr>
            <a:r>
              <a:rPr lang="en-US" dirty="0"/>
              <a:t>(improve GAs, or use different method altogether)</a:t>
            </a:r>
          </a:p>
          <a:p>
            <a:pPr indent="-457200">
              <a:spcBef>
                <a:spcPts val="0"/>
              </a:spcBef>
            </a:pPr>
            <a:endParaRPr lang="en-US" dirty="0"/>
          </a:p>
          <a:p>
            <a:pPr indent="-457200">
              <a:spcBef>
                <a:spcPts val="0"/>
              </a:spcBef>
            </a:pPr>
            <a:r>
              <a:rPr lang="en-US" dirty="0"/>
              <a:t>Run simulation in parallel on multiple computers</a:t>
            </a:r>
          </a:p>
          <a:p>
            <a:pPr indent="-457200">
              <a:spcBef>
                <a:spcPts val="0"/>
              </a:spcBef>
            </a:pPr>
            <a:endParaRPr lang="en-US" dirty="0"/>
          </a:p>
          <a:p>
            <a:pPr indent="-457200">
              <a:spcBef>
                <a:spcPts val="0"/>
              </a:spcBef>
            </a:pPr>
            <a:r>
              <a:rPr lang="en-US" dirty="0"/>
              <a:t>Mesh Reliance Architecture is static </a:t>
            </a:r>
          </a:p>
          <a:p>
            <a:pPr marL="342900" lvl="1" indent="0">
              <a:spcBef>
                <a:spcPts val="0"/>
              </a:spcBef>
              <a:buNone/>
            </a:pPr>
            <a:r>
              <a:rPr lang="en-US" dirty="0"/>
              <a:t>(should be given ability to be dynamic)</a:t>
            </a:r>
          </a:p>
          <a:p>
            <a:pPr indent="-457200">
              <a:spcBef>
                <a:spcPts val="0"/>
              </a:spcBef>
            </a:pPr>
            <a:endParaRPr lang="en-US" dirty="0"/>
          </a:p>
          <a:p>
            <a:pPr indent="-457200">
              <a:spcBef>
                <a:spcPts val="0"/>
              </a:spcBef>
            </a:pPr>
            <a:r>
              <a:rPr lang="en-US" dirty="0"/>
              <a:t>Only a simulation, need to implement real-life system</a:t>
            </a:r>
          </a:p>
          <a:p>
            <a:pPr indent="-457200">
              <a:spcBef>
                <a:spcPts val="0"/>
              </a:spcBef>
            </a:pPr>
            <a:endParaRPr lang="en-US" dirty="0"/>
          </a:p>
          <a:p>
            <a:pPr indent="-457200">
              <a:spcBef>
                <a:spcPts val="0"/>
              </a:spcBef>
            </a:pPr>
            <a:endParaRPr lang="en-US" dirty="0"/>
          </a:p>
          <a:p>
            <a:pPr indent="-457200">
              <a:spcBef>
                <a:spcPts val="0"/>
              </a:spcBef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700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 txBox="1">
            <a:spLocks noGrp="1"/>
          </p:cNvSpPr>
          <p:nvPr>
            <p:ph type="ctrTitle"/>
          </p:nvPr>
        </p:nvSpPr>
        <p:spPr>
          <a:xfrm>
            <a:off x="685800" y="2292305"/>
            <a:ext cx="7772400" cy="90392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279400" algn="l" rtl="0">
              <a:lnSpc>
                <a:spcPct val="90000"/>
              </a:lnSpc>
              <a:spcBef>
                <a:spcPts val="0"/>
              </a:spcBef>
              <a:buClr>
                <a:srgbClr val="0066A1"/>
              </a:buClr>
              <a:buSzPct val="100000"/>
              <a:buFont typeface="Calibri"/>
              <a:buNone/>
            </a:pPr>
            <a:r>
              <a:rPr lang="en-US" sz="4400" b="1" i="0" u="none" strike="noStrike" cap="none" dirty="0">
                <a:solidFill>
                  <a:srgbClr val="0066A1"/>
                </a:solidFill>
                <a:latin typeface="Calibri"/>
                <a:ea typeface="Calibri"/>
                <a:cs typeface="Calibri"/>
                <a:sym typeface="Calibri"/>
              </a:rPr>
              <a:t>Progress </a:t>
            </a:r>
            <a:r>
              <a:rPr lang="en-US" dirty="0"/>
              <a:t>and Future Work</a:t>
            </a:r>
            <a:endParaRPr sz="4400" b="1" i="0" u="none" strike="noStrike" cap="none" dirty="0">
              <a:solidFill>
                <a:srgbClr val="0066A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82F977-1BAB-4120-B600-44A2A202E82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Improvements on both MRA and the control of it</a:t>
            </a:r>
          </a:p>
        </p:txBody>
      </p:sp>
    </p:spTree>
    <p:extLst>
      <p:ext uri="{BB962C8B-B14F-4D97-AF65-F5344CB8AC3E}">
        <p14:creationId xmlns:p14="http://schemas.microsoft.com/office/powerpoint/2010/main" val="34789951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7DAC161-3E45-4B7B-BB28-2DBE52969A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577" b="5330"/>
          <a:stretch/>
        </p:blipFill>
        <p:spPr>
          <a:xfrm>
            <a:off x="4757333" y="3030777"/>
            <a:ext cx="3063711" cy="307762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FD87F9-DE5E-4B3D-87F3-9B026C2467F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Improved GA Performance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E04EAC-EAC4-4778-8E21-F50D6A9E954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Multi-objective optimization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1C135A-A242-41F1-B027-660975F1DC97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309840" y="1825625"/>
            <a:ext cx="8419381" cy="1420407"/>
          </a:xfrm>
        </p:spPr>
        <p:txBody>
          <a:bodyPr/>
          <a:lstStyle/>
          <a:p>
            <a:r>
              <a:rPr lang="en-US" dirty="0"/>
              <a:t>Better results in same amount of time</a:t>
            </a:r>
          </a:p>
          <a:p>
            <a:r>
              <a:rPr lang="en-US" dirty="0"/>
              <a:t>Choose to value area-coverage over communication strength, or vice versa</a:t>
            </a:r>
          </a:p>
          <a:p>
            <a:pPr marL="571500" lvl="1" indent="0">
              <a:buNone/>
            </a:pPr>
            <a:r>
              <a:rPr lang="en-US" dirty="0"/>
              <a:t>	         </a:t>
            </a:r>
          </a:p>
          <a:p>
            <a:pPr marL="571500" lvl="1" indent="0">
              <a:buNone/>
            </a:pPr>
            <a:r>
              <a:rPr lang="en-US" dirty="0"/>
              <a:t>	          Signal strength	   	               Area coverage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0B67D2-BAE0-4648-8457-26E6F45F16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18" t="9086" r="9713" b="3776"/>
          <a:stretch/>
        </p:blipFill>
        <p:spPr>
          <a:xfrm>
            <a:off x="987142" y="3352272"/>
            <a:ext cx="2942062" cy="2832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5051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 txBox="1">
            <a:spLocks noGrp="1"/>
          </p:cNvSpPr>
          <p:nvPr>
            <p:ph type="ctrTitle"/>
          </p:nvPr>
        </p:nvSpPr>
        <p:spPr>
          <a:xfrm>
            <a:off x="396815" y="565421"/>
            <a:ext cx="8419381" cy="52150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194310" algn="l" rtl="0">
              <a:lnSpc>
                <a:spcPct val="90000"/>
              </a:lnSpc>
              <a:spcBef>
                <a:spcPts val="0"/>
              </a:spcBef>
              <a:buClr>
                <a:srgbClr val="0066A1"/>
              </a:buClr>
              <a:buSzPct val="100000"/>
              <a:buFont typeface="Calibri"/>
              <a:buNone/>
            </a:pPr>
            <a:r>
              <a:rPr lang="en-US" sz="3060" b="1" i="0" u="none" strike="noStrike" cap="none" dirty="0">
                <a:solidFill>
                  <a:srgbClr val="0066A1"/>
                </a:solidFill>
                <a:latin typeface="Calibri"/>
                <a:ea typeface="Calibri"/>
                <a:cs typeface="Calibri"/>
                <a:sym typeface="Calibri"/>
              </a:rPr>
              <a:t>Dynamic Mesh Reliance Architecture</a:t>
            </a:r>
            <a:endParaRPr sz="3060" b="1" i="0" u="none" strike="noStrike" cap="none" dirty="0">
              <a:solidFill>
                <a:srgbClr val="0066A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Shape 181"/>
          <p:cNvSpPr txBox="1">
            <a:spLocks noGrp="1"/>
          </p:cNvSpPr>
          <p:nvPr>
            <p:ph type="subTitle" idx="1"/>
          </p:nvPr>
        </p:nvSpPr>
        <p:spPr>
          <a:xfrm>
            <a:off x="396815" y="1199109"/>
            <a:ext cx="8419381" cy="42265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152400" algn="l" rtl="0">
              <a:lnSpc>
                <a:spcPct val="90000"/>
              </a:lnSpc>
              <a:spcBef>
                <a:spcPts val="0"/>
              </a:spcBef>
              <a:buClr>
                <a:srgbClr val="7F7F7F"/>
              </a:buClr>
              <a:buSzPct val="100000"/>
              <a:buFont typeface="Arial"/>
              <a:buNone/>
            </a:pPr>
            <a:r>
              <a:rPr lang="en-US" sz="2400" b="1" i="1" u="none" strike="noStrike" cap="none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Changing reliance on-the-fly</a:t>
            </a:r>
            <a:endParaRPr sz="2400" b="1" i="1" u="none" strike="noStrike" cap="none" dirty="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7B097080-4F8E-4A00-92BA-3F3B7DE64314}"/>
              </a:ext>
            </a:extLst>
          </p:cNvPr>
          <p:cNvSpPr/>
          <p:nvPr/>
        </p:nvSpPr>
        <p:spPr>
          <a:xfrm>
            <a:off x="2111604" y="3968685"/>
            <a:ext cx="575035" cy="5750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CB5AE57-C8F0-4282-A767-37AF113BAFD8}"/>
              </a:ext>
            </a:extLst>
          </p:cNvPr>
          <p:cNvSpPr/>
          <p:nvPr/>
        </p:nvSpPr>
        <p:spPr>
          <a:xfrm>
            <a:off x="3904268" y="3968685"/>
            <a:ext cx="575035" cy="5750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892D295-5440-4331-95E6-6DE7A3AA21CC}"/>
              </a:ext>
            </a:extLst>
          </p:cNvPr>
          <p:cNvSpPr/>
          <p:nvPr/>
        </p:nvSpPr>
        <p:spPr>
          <a:xfrm>
            <a:off x="5610520" y="1972870"/>
            <a:ext cx="575035" cy="5750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CFCA8B3-F99B-42DA-87D9-4CB20F944EEE}"/>
              </a:ext>
            </a:extLst>
          </p:cNvPr>
          <p:cNvCxnSpPr>
            <a:cxnSpLocks/>
            <a:stCxn id="6" idx="7"/>
            <a:endCxn id="7" idx="3"/>
          </p:cNvCxnSpPr>
          <p:nvPr/>
        </p:nvCxnSpPr>
        <p:spPr>
          <a:xfrm flipV="1">
            <a:off x="4395091" y="2463693"/>
            <a:ext cx="1299641" cy="158920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E59E3BB-0C4F-4CAB-AF8B-F093AD95500B}"/>
              </a:ext>
            </a:extLst>
          </p:cNvPr>
          <p:cNvCxnSpPr>
            <a:stCxn id="2" idx="7"/>
            <a:endCxn id="7" idx="2"/>
          </p:cNvCxnSpPr>
          <p:nvPr/>
        </p:nvCxnSpPr>
        <p:spPr>
          <a:xfrm flipV="1">
            <a:off x="2602427" y="2260388"/>
            <a:ext cx="3008093" cy="179250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Lightning Bolt 13">
            <a:extLst>
              <a:ext uri="{FF2B5EF4-FFF2-40B4-BE49-F238E27FC236}">
                <a16:creationId xmlns:a16="http://schemas.microsoft.com/office/drawing/2014/main" id="{7A630CBD-10A4-45DA-B1CA-C99AE6DE345E}"/>
              </a:ext>
            </a:extLst>
          </p:cNvPr>
          <p:cNvSpPr/>
          <p:nvPr/>
        </p:nvSpPr>
        <p:spPr>
          <a:xfrm rot="20318574">
            <a:off x="2819400" y="4435580"/>
            <a:ext cx="952107" cy="287518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Lightning Bolt 17">
            <a:extLst>
              <a:ext uri="{FF2B5EF4-FFF2-40B4-BE49-F238E27FC236}">
                <a16:creationId xmlns:a16="http://schemas.microsoft.com/office/drawing/2014/main" id="{024ECDAA-C940-4151-B96E-9F480F61C666}"/>
              </a:ext>
            </a:extLst>
          </p:cNvPr>
          <p:cNvSpPr/>
          <p:nvPr/>
        </p:nvSpPr>
        <p:spPr>
          <a:xfrm rot="19061528">
            <a:off x="2405702" y="2648418"/>
            <a:ext cx="2946948" cy="593898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A3B5782-7FFB-4F37-8FA9-070EE3467C0F}"/>
              </a:ext>
            </a:extLst>
          </p:cNvPr>
          <p:cNvSpPr txBox="1"/>
          <p:nvPr/>
        </p:nvSpPr>
        <p:spPr>
          <a:xfrm>
            <a:off x="3502694" y="2446054"/>
            <a:ext cx="5747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334CA3D-628C-41C9-A9A0-9BEB932B209A}"/>
              </a:ext>
            </a:extLst>
          </p:cNvPr>
          <p:cNvSpPr txBox="1"/>
          <p:nvPr/>
        </p:nvSpPr>
        <p:spPr>
          <a:xfrm>
            <a:off x="3096513" y="4707013"/>
            <a:ext cx="2388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1155027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 txBox="1">
            <a:spLocks noGrp="1"/>
          </p:cNvSpPr>
          <p:nvPr>
            <p:ph type="ctrTitle"/>
          </p:nvPr>
        </p:nvSpPr>
        <p:spPr>
          <a:xfrm>
            <a:off x="396815" y="565421"/>
            <a:ext cx="8419381" cy="52150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194310" algn="l" rtl="0">
              <a:lnSpc>
                <a:spcPct val="90000"/>
              </a:lnSpc>
              <a:spcBef>
                <a:spcPts val="0"/>
              </a:spcBef>
              <a:buClr>
                <a:srgbClr val="0066A1"/>
              </a:buClr>
              <a:buSzPct val="100000"/>
              <a:buFont typeface="Calibri"/>
              <a:buNone/>
            </a:pPr>
            <a:r>
              <a:rPr lang="en-US" sz="3060" b="1" i="0" u="none" strike="noStrike" cap="none" dirty="0">
                <a:solidFill>
                  <a:srgbClr val="0066A1"/>
                </a:solidFill>
                <a:latin typeface="Calibri"/>
                <a:ea typeface="Calibri"/>
                <a:cs typeface="Calibri"/>
                <a:sym typeface="Calibri"/>
              </a:rPr>
              <a:t>Dynamic Mesh Reliance Architecture</a:t>
            </a:r>
            <a:endParaRPr sz="3060" b="1" i="0" u="none" strike="noStrike" cap="none" dirty="0">
              <a:solidFill>
                <a:srgbClr val="0066A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Shape 181"/>
          <p:cNvSpPr txBox="1">
            <a:spLocks noGrp="1"/>
          </p:cNvSpPr>
          <p:nvPr>
            <p:ph type="subTitle" idx="1"/>
          </p:nvPr>
        </p:nvSpPr>
        <p:spPr>
          <a:xfrm>
            <a:off x="396815" y="1199109"/>
            <a:ext cx="8419381" cy="42265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152400" algn="l" rtl="0">
              <a:lnSpc>
                <a:spcPct val="90000"/>
              </a:lnSpc>
              <a:spcBef>
                <a:spcPts val="0"/>
              </a:spcBef>
              <a:buClr>
                <a:srgbClr val="7F7F7F"/>
              </a:buClr>
              <a:buSzPct val="100000"/>
              <a:buFont typeface="Arial"/>
              <a:buNone/>
            </a:pPr>
            <a:r>
              <a:rPr lang="en-US" sz="2400" b="1" i="1" u="none" strike="noStrike" cap="none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Changing reliance on-the-fly</a:t>
            </a:r>
            <a:endParaRPr sz="2400" b="1" i="1" u="none" strike="noStrike" cap="none" dirty="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7B097080-4F8E-4A00-92BA-3F3B7DE64314}"/>
              </a:ext>
            </a:extLst>
          </p:cNvPr>
          <p:cNvSpPr/>
          <p:nvPr/>
        </p:nvSpPr>
        <p:spPr>
          <a:xfrm>
            <a:off x="2111604" y="3968685"/>
            <a:ext cx="575035" cy="5750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CB5AE57-C8F0-4282-A767-37AF113BAFD8}"/>
              </a:ext>
            </a:extLst>
          </p:cNvPr>
          <p:cNvSpPr/>
          <p:nvPr/>
        </p:nvSpPr>
        <p:spPr>
          <a:xfrm>
            <a:off x="3904268" y="3968685"/>
            <a:ext cx="575035" cy="5750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892D295-5440-4331-95E6-6DE7A3AA21CC}"/>
              </a:ext>
            </a:extLst>
          </p:cNvPr>
          <p:cNvSpPr/>
          <p:nvPr/>
        </p:nvSpPr>
        <p:spPr>
          <a:xfrm>
            <a:off x="5610520" y="1972870"/>
            <a:ext cx="575035" cy="5750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CFCA8B3-F99B-42DA-87D9-4CB20F944EEE}"/>
              </a:ext>
            </a:extLst>
          </p:cNvPr>
          <p:cNvCxnSpPr>
            <a:cxnSpLocks/>
            <a:stCxn id="6" idx="7"/>
            <a:endCxn id="7" idx="3"/>
          </p:cNvCxnSpPr>
          <p:nvPr/>
        </p:nvCxnSpPr>
        <p:spPr>
          <a:xfrm flipV="1">
            <a:off x="4395091" y="2463693"/>
            <a:ext cx="1299641" cy="158920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Lightning Bolt 13">
            <a:extLst>
              <a:ext uri="{FF2B5EF4-FFF2-40B4-BE49-F238E27FC236}">
                <a16:creationId xmlns:a16="http://schemas.microsoft.com/office/drawing/2014/main" id="{7A630CBD-10A4-45DA-B1CA-C99AE6DE345E}"/>
              </a:ext>
            </a:extLst>
          </p:cNvPr>
          <p:cNvSpPr/>
          <p:nvPr/>
        </p:nvSpPr>
        <p:spPr>
          <a:xfrm rot="20318574">
            <a:off x="2819400" y="4435580"/>
            <a:ext cx="952107" cy="287518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Lightning Bolt 17">
            <a:extLst>
              <a:ext uri="{FF2B5EF4-FFF2-40B4-BE49-F238E27FC236}">
                <a16:creationId xmlns:a16="http://schemas.microsoft.com/office/drawing/2014/main" id="{024ECDAA-C940-4151-B96E-9F480F61C666}"/>
              </a:ext>
            </a:extLst>
          </p:cNvPr>
          <p:cNvSpPr/>
          <p:nvPr/>
        </p:nvSpPr>
        <p:spPr>
          <a:xfrm rot="19061528">
            <a:off x="2405702" y="2648418"/>
            <a:ext cx="2946948" cy="593898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A3B5782-7FFB-4F37-8FA9-070EE3467C0F}"/>
              </a:ext>
            </a:extLst>
          </p:cNvPr>
          <p:cNvSpPr txBox="1"/>
          <p:nvPr/>
        </p:nvSpPr>
        <p:spPr>
          <a:xfrm>
            <a:off x="3502694" y="2446054"/>
            <a:ext cx="5747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334CA3D-628C-41C9-A9A0-9BEB932B209A}"/>
              </a:ext>
            </a:extLst>
          </p:cNvPr>
          <p:cNvSpPr txBox="1"/>
          <p:nvPr/>
        </p:nvSpPr>
        <p:spPr>
          <a:xfrm>
            <a:off x="3096513" y="4707013"/>
            <a:ext cx="2388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D73C9AC3-39D9-486E-8E6E-316BA7678120}"/>
              </a:ext>
            </a:extLst>
          </p:cNvPr>
          <p:cNvCxnSpPr>
            <a:stCxn id="2" idx="6"/>
            <a:endCxn id="6" idx="2"/>
          </p:cNvCxnSpPr>
          <p:nvPr/>
        </p:nvCxnSpPr>
        <p:spPr>
          <a:xfrm>
            <a:off x="2686639" y="4256203"/>
            <a:ext cx="121762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89840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 txBox="1">
            <a:spLocks noGrp="1"/>
          </p:cNvSpPr>
          <p:nvPr>
            <p:ph type="ctrTitle"/>
          </p:nvPr>
        </p:nvSpPr>
        <p:spPr>
          <a:xfrm>
            <a:off x="396815" y="565421"/>
            <a:ext cx="8419381" cy="52150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194310" algn="l" rtl="0">
              <a:lnSpc>
                <a:spcPct val="90000"/>
              </a:lnSpc>
              <a:spcBef>
                <a:spcPts val="0"/>
              </a:spcBef>
              <a:buClr>
                <a:srgbClr val="0066A1"/>
              </a:buClr>
              <a:buSzPct val="100000"/>
              <a:buFont typeface="Calibri"/>
              <a:buNone/>
            </a:pPr>
            <a:r>
              <a:rPr lang="en-US" sz="3060" b="1" i="0" u="none" strike="noStrike" cap="none" dirty="0">
                <a:solidFill>
                  <a:srgbClr val="0066A1"/>
                </a:solidFill>
                <a:latin typeface="Calibri"/>
                <a:ea typeface="Calibri"/>
                <a:cs typeface="Calibri"/>
                <a:sym typeface="Calibri"/>
              </a:rPr>
              <a:t>Dynamic Mesh Reliance Architecture</a:t>
            </a:r>
            <a:endParaRPr sz="3060" b="1" i="0" u="none" strike="noStrike" cap="none" dirty="0">
              <a:solidFill>
                <a:srgbClr val="0066A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Shape 181"/>
          <p:cNvSpPr txBox="1">
            <a:spLocks noGrp="1"/>
          </p:cNvSpPr>
          <p:nvPr>
            <p:ph type="subTitle" idx="1"/>
          </p:nvPr>
        </p:nvSpPr>
        <p:spPr>
          <a:xfrm>
            <a:off x="396815" y="1199109"/>
            <a:ext cx="8419381" cy="42265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152400" algn="l" rtl="0">
              <a:lnSpc>
                <a:spcPct val="90000"/>
              </a:lnSpc>
              <a:spcBef>
                <a:spcPts val="0"/>
              </a:spcBef>
              <a:buClr>
                <a:srgbClr val="7F7F7F"/>
              </a:buClr>
              <a:buSzPct val="100000"/>
              <a:buFont typeface="Arial"/>
              <a:buNone/>
            </a:pPr>
            <a:r>
              <a:rPr lang="en-US" sz="2400" b="1" i="1" u="none" strike="noStrike" cap="none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Changing reliance on-the-fly</a:t>
            </a:r>
            <a:endParaRPr sz="2400" b="1" i="1" u="none" strike="noStrike" cap="none" dirty="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7B097080-4F8E-4A00-92BA-3F3B7DE64314}"/>
              </a:ext>
            </a:extLst>
          </p:cNvPr>
          <p:cNvSpPr/>
          <p:nvPr/>
        </p:nvSpPr>
        <p:spPr>
          <a:xfrm>
            <a:off x="1936266" y="3968685"/>
            <a:ext cx="575035" cy="5750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CB5AE57-C8F0-4282-A767-37AF113BAFD8}"/>
              </a:ext>
            </a:extLst>
          </p:cNvPr>
          <p:cNvSpPr/>
          <p:nvPr/>
        </p:nvSpPr>
        <p:spPr>
          <a:xfrm>
            <a:off x="5129752" y="3968686"/>
            <a:ext cx="575035" cy="5750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892D295-5440-4331-95E6-6DE7A3AA21CC}"/>
              </a:ext>
            </a:extLst>
          </p:cNvPr>
          <p:cNvSpPr/>
          <p:nvPr/>
        </p:nvSpPr>
        <p:spPr>
          <a:xfrm>
            <a:off x="6836004" y="1972871"/>
            <a:ext cx="575035" cy="5750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CFCA8B3-F99B-42DA-87D9-4CB20F944EEE}"/>
              </a:ext>
            </a:extLst>
          </p:cNvPr>
          <p:cNvCxnSpPr>
            <a:cxnSpLocks/>
            <a:stCxn id="6" idx="7"/>
            <a:endCxn id="7" idx="3"/>
          </p:cNvCxnSpPr>
          <p:nvPr/>
        </p:nvCxnSpPr>
        <p:spPr>
          <a:xfrm flipV="1">
            <a:off x="5620575" y="2463694"/>
            <a:ext cx="1299641" cy="158920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D73C9AC3-39D9-486E-8E6E-316BA7678120}"/>
              </a:ext>
            </a:extLst>
          </p:cNvPr>
          <p:cNvCxnSpPr>
            <a:stCxn id="2" idx="6"/>
            <a:endCxn id="6" idx="2"/>
          </p:cNvCxnSpPr>
          <p:nvPr/>
        </p:nvCxnSpPr>
        <p:spPr>
          <a:xfrm>
            <a:off x="2511301" y="4256203"/>
            <a:ext cx="2618451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72147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 txBox="1">
            <a:spLocks noGrp="1"/>
          </p:cNvSpPr>
          <p:nvPr>
            <p:ph type="ctrTitle"/>
          </p:nvPr>
        </p:nvSpPr>
        <p:spPr>
          <a:xfrm>
            <a:off x="396815" y="565421"/>
            <a:ext cx="8419381" cy="52150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194310" algn="l" rtl="0">
              <a:lnSpc>
                <a:spcPct val="90000"/>
              </a:lnSpc>
              <a:spcBef>
                <a:spcPts val="0"/>
              </a:spcBef>
              <a:buClr>
                <a:srgbClr val="0066A1"/>
              </a:buClr>
              <a:buSzPct val="100000"/>
              <a:buFont typeface="Calibri"/>
              <a:buNone/>
            </a:pPr>
            <a:r>
              <a:rPr lang="en-US" sz="3060" b="1" i="0" u="none" strike="noStrike" cap="none" dirty="0">
                <a:solidFill>
                  <a:srgbClr val="0066A1"/>
                </a:solidFill>
                <a:latin typeface="Calibri"/>
                <a:ea typeface="Calibri"/>
                <a:cs typeface="Calibri"/>
                <a:sym typeface="Calibri"/>
              </a:rPr>
              <a:t>Dynamic Mesh Reliance Architecture</a:t>
            </a:r>
            <a:endParaRPr sz="3060" b="1" i="0" u="none" strike="noStrike" cap="none" dirty="0">
              <a:solidFill>
                <a:srgbClr val="0066A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Shape 181"/>
          <p:cNvSpPr txBox="1">
            <a:spLocks noGrp="1"/>
          </p:cNvSpPr>
          <p:nvPr>
            <p:ph type="subTitle" idx="1"/>
          </p:nvPr>
        </p:nvSpPr>
        <p:spPr>
          <a:xfrm>
            <a:off x="830448" y="1199109"/>
            <a:ext cx="8419381" cy="42265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152400" algn="l" rtl="0">
              <a:lnSpc>
                <a:spcPct val="90000"/>
              </a:lnSpc>
              <a:spcBef>
                <a:spcPts val="0"/>
              </a:spcBef>
              <a:buClr>
                <a:srgbClr val="7F7F7F"/>
              </a:buClr>
              <a:buSzPct val="100000"/>
              <a:buFont typeface="Arial"/>
              <a:buNone/>
            </a:pPr>
            <a:r>
              <a:rPr lang="en-US" sz="2400" b="1" i="1" u="none" strike="noStrike" cap="none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Used to solve this problem</a:t>
            </a:r>
            <a:endParaRPr sz="2400" b="1" i="1" u="none" strike="noStrike" cap="none" dirty="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6285D9D-F344-4962-9E5D-97292E5D92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2273" y="1726772"/>
            <a:ext cx="4586719" cy="4565807"/>
          </a:xfrm>
          <a:prstGeom prst="rect">
            <a:avLst/>
          </a:prstGeom>
        </p:spPr>
      </p:pic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45C22F02-B434-4F6F-97F5-05F6ED9CAD5E}"/>
              </a:ext>
            </a:extLst>
          </p:cNvPr>
          <p:cNvCxnSpPr>
            <a:cxnSpLocks/>
            <a:stCxn id="181" idx="1"/>
          </p:cNvCxnSpPr>
          <p:nvPr/>
        </p:nvCxnSpPr>
        <p:spPr>
          <a:xfrm rot="10800000" flipH="1" flipV="1">
            <a:off x="830448" y="1410437"/>
            <a:ext cx="2638616" cy="2599237"/>
          </a:xfrm>
          <a:prstGeom prst="bentConnector3">
            <a:avLst>
              <a:gd name="adj1" fmla="val -8664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868C8328-CD28-4650-87F0-A5E485C49867}"/>
              </a:ext>
            </a:extLst>
          </p:cNvPr>
          <p:cNvSpPr/>
          <p:nvPr/>
        </p:nvSpPr>
        <p:spPr>
          <a:xfrm>
            <a:off x="3459637" y="3553904"/>
            <a:ext cx="1564850" cy="117835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38805709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 txBox="1">
            <a:spLocks noGrp="1"/>
          </p:cNvSpPr>
          <p:nvPr>
            <p:ph type="ctrTitle"/>
          </p:nvPr>
        </p:nvSpPr>
        <p:spPr>
          <a:xfrm>
            <a:off x="396815" y="565421"/>
            <a:ext cx="8419381" cy="52150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194310" algn="l" rtl="0">
              <a:lnSpc>
                <a:spcPct val="90000"/>
              </a:lnSpc>
              <a:spcBef>
                <a:spcPts val="0"/>
              </a:spcBef>
              <a:buClr>
                <a:srgbClr val="0066A1"/>
              </a:buClr>
              <a:buSzPct val="100000"/>
              <a:buFont typeface="Calibri"/>
              <a:buNone/>
            </a:pPr>
            <a:r>
              <a:rPr lang="en-US" sz="3060" b="1" i="0" u="none" strike="noStrike" cap="none" dirty="0">
                <a:solidFill>
                  <a:srgbClr val="0066A1"/>
                </a:solidFill>
                <a:latin typeface="Calibri"/>
                <a:ea typeface="Calibri"/>
                <a:cs typeface="Calibri"/>
                <a:sym typeface="Calibri"/>
              </a:rPr>
              <a:t>Support for more UAVs</a:t>
            </a:r>
            <a:endParaRPr sz="3060" b="1" i="0" u="none" strike="noStrike" cap="none" dirty="0">
              <a:solidFill>
                <a:srgbClr val="0066A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Shape 181"/>
          <p:cNvSpPr txBox="1">
            <a:spLocks noGrp="1"/>
          </p:cNvSpPr>
          <p:nvPr>
            <p:ph type="subTitle" idx="1"/>
          </p:nvPr>
        </p:nvSpPr>
        <p:spPr>
          <a:xfrm>
            <a:off x="396815" y="1199109"/>
            <a:ext cx="8419381" cy="42265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152400" algn="l" rtl="0">
              <a:lnSpc>
                <a:spcPct val="90000"/>
              </a:lnSpc>
              <a:spcBef>
                <a:spcPts val="0"/>
              </a:spcBef>
              <a:buClr>
                <a:srgbClr val="7F7F7F"/>
              </a:buClr>
              <a:buSzPct val="100000"/>
              <a:buFont typeface="Arial"/>
              <a:buNone/>
            </a:pPr>
            <a:r>
              <a:rPr lang="en-US" sz="2400" b="1" i="1" u="none" strike="noStrike" cap="none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100 UAV test</a:t>
            </a:r>
            <a:endParaRPr sz="2400" b="1" i="1" u="none" strike="noStrike" cap="none" dirty="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Shape 182"/>
          <p:cNvSpPr txBox="1">
            <a:spLocks noGrp="1"/>
          </p:cNvSpPr>
          <p:nvPr>
            <p:ph type="body" idx="2"/>
          </p:nvPr>
        </p:nvSpPr>
        <p:spPr>
          <a:xfrm>
            <a:off x="396815" y="1827631"/>
            <a:ext cx="8082846" cy="4143854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90000"/>
              </a:lnSpc>
              <a:spcBef>
                <a:spcPts val="0"/>
              </a:spcBef>
              <a:buClr>
                <a:srgbClr val="0066A1"/>
              </a:buClr>
              <a:buSzPct val="60000"/>
              <a:buFont typeface="Merriweather Sans"/>
              <a:buNone/>
            </a:pPr>
            <a:r>
              <a:rPr lang="en-US" dirty="0"/>
              <a:t>              Without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improvements 	    vs 	       with improvements</a:t>
            </a:r>
            <a:endParaRPr sz="2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C2232A-A3BE-4625-9DF3-EC049AC9CD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076" y="2448574"/>
            <a:ext cx="3920661" cy="33894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5EA6414-7896-404F-BDAE-51C15DA2E7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1998" y="2281346"/>
            <a:ext cx="3907663" cy="3896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85699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0D2B7CD-24E8-453E-A9DD-A3B7C1B146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804" y="362932"/>
            <a:ext cx="3633650" cy="592474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BFA0DB4-2451-4674-9FA9-D2DCEB7DC412}"/>
              </a:ext>
            </a:extLst>
          </p:cNvPr>
          <p:cNvSpPr txBox="1"/>
          <p:nvPr/>
        </p:nvSpPr>
        <p:spPr>
          <a:xfrm>
            <a:off x="3961454" y="1211716"/>
            <a:ext cx="26206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Fill the upper triangle with 1s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8B109C-EC76-4CEE-9F96-A46786AC7FBE}"/>
              </a:ext>
            </a:extLst>
          </p:cNvPr>
          <p:cNvSpPr txBox="1"/>
          <p:nvPr/>
        </p:nvSpPr>
        <p:spPr>
          <a:xfrm>
            <a:off x="3961454" y="1750326"/>
            <a:ext cx="26206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every row,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2CE448-31B1-4FD0-B6C2-591A15209549}"/>
              </a:ext>
            </a:extLst>
          </p:cNvPr>
          <p:cNvSpPr txBox="1"/>
          <p:nvPr/>
        </p:nvSpPr>
        <p:spPr>
          <a:xfrm>
            <a:off x="4402320" y="2214388"/>
            <a:ext cx="33559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Pick one 1 to remain a 1 no matter what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A98E37-4128-42FC-814C-2F08A4D1B337}"/>
              </a:ext>
            </a:extLst>
          </p:cNvPr>
          <p:cNvSpPr txBox="1"/>
          <p:nvPr/>
        </p:nvSpPr>
        <p:spPr>
          <a:xfrm>
            <a:off x="4375167" y="3546998"/>
            <a:ext cx="44138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remaining 1s change to 0s with a probability of </a:t>
            </a:r>
          </a:p>
          <a:p>
            <a:pPr algn="ctr"/>
            <a:r>
              <a:rPr lang="en-US" i="1" dirty="0"/>
              <a:t>1.0/</a:t>
            </a:r>
            <a:r>
              <a:rPr lang="en-US" i="1" dirty="0" err="1"/>
              <a:t>Num_UAVs</a:t>
            </a:r>
            <a:r>
              <a:rPr lang="en-US" i="1" dirty="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B36030-0BED-4D52-9A49-B5DFAD74440E}"/>
              </a:ext>
            </a:extLst>
          </p:cNvPr>
          <p:cNvSpPr txBox="1"/>
          <p:nvPr/>
        </p:nvSpPr>
        <p:spPr>
          <a:xfrm>
            <a:off x="3961453" y="5345741"/>
            <a:ext cx="45603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Reflect upper triangle over the row = column diagonal to the lower triangle</a:t>
            </a:r>
          </a:p>
        </p:txBody>
      </p:sp>
    </p:spTree>
    <p:extLst>
      <p:ext uri="{BB962C8B-B14F-4D97-AF65-F5344CB8AC3E}">
        <p14:creationId xmlns:p14="http://schemas.microsoft.com/office/powerpoint/2010/main" val="35939578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search and rescue drone swarm">
            <a:extLst>
              <a:ext uri="{FF2B5EF4-FFF2-40B4-BE49-F238E27FC236}">
                <a16:creationId xmlns:a16="http://schemas.microsoft.com/office/drawing/2014/main" id="{0BB90861-7C29-45DF-BF8F-B5C013E754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7856" y="3039894"/>
            <a:ext cx="4998340" cy="2870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7" name="Shape 187"/>
          <p:cNvSpPr txBox="1">
            <a:spLocks noGrp="1"/>
          </p:cNvSpPr>
          <p:nvPr>
            <p:ph type="ctrTitle"/>
          </p:nvPr>
        </p:nvSpPr>
        <p:spPr>
          <a:xfrm>
            <a:off x="396815" y="565421"/>
            <a:ext cx="8419381" cy="52150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194310" algn="l" rtl="0">
              <a:lnSpc>
                <a:spcPct val="90000"/>
              </a:lnSpc>
              <a:spcBef>
                <a:spcPts val="0"/>
              </a:spcBef>
              <a:buClr>
                <a:srgbClr val="0066A1"/>
              </a:buClr>
              <a:buSzPct val="100000"/>
              <a:buFont typeface="Calibri"/>
              <a:buNone/>
            </a:pPr>
            <a:r>
              <a:rPr lang="en-US" sz="3060" b="1" i="0" u="none" strike="noStrike" cap="none" dirty="0">
                <a:solidFill>
                  <a:srgbClr val="0066A1"/>
                </a:solidFill>
                <a:latin typeface="Calibri"/>
                <a:ea typeface="Calibri"/>
                <a:cs typeface="Calibri"/>
                <a:sym typeface="Calibri"/>
              </a:rPr>
              <a:t>Background</a:t>
            </a:r>
            <a:endParaRPr sz="3060" b="1" i="0" u="none" strike="noStrike" cap="none" dirty="0">
              <a:solidFill>
                <a:srgbClr val="0066A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Shape 188"/>
          <p:cNvSpPr txBox="1">
            <a:spLocks noGrp="1"/>
          </p:cNvSpPr>
          <p:nvPr>
            <p:ph type="subTitle" idx="1"/>
          </p:nvPr>
        </p:nvSpPr>
        <p:spPr>
          <a:xfrm>
            <a:off x="396815" y="1199109"/>
            <a:ext cx="8419381" cy="42265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lvl="0" indent="-152400">
              <a:spcBef>
                <a:spcPts val="0"/>
              </a:spcBef>
            </a:pPr>
            <a:r>
              <a:rPr lang="en-US" i="0" dirty="0"/>
              <a:t>Intelligent UAV Swarms</a:t>
            </a:r>
            <a:endParaRPr sz="2400" b="1" i="1" u="none" strike="noStrike" cap="none" dirty="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Shape 189"/>
          <p:cNvSpPr txBox="1">
            <a:spLocks noGrp="1"/>
          </p:cNvSpPr>
          <p:nvPr>
            <p:ph type="body" idx="2"/>
          </p:nvPr>
        </p:nvSpPr>
        <p:spPr>
          <a:xfrm>
            <a:off x="396816" y="1825625"/>
            <a:ext cx="4175184" cy="4143854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fontAlgn="base"/>
            <a:r>
              <a:rPr lang="en-US" dirty="0"/>
              <a:t>Self organizing</a:t>
            </a:r>
          </a:p>
          <a:p>
            <a:pPr fontAlgn="base"/>
            <a:r>
              <a:rPr lang="en-US" dirty="0"/>
              <a:t>Larger area in less time</a:t>
            </a:r>
          </a:p>
          <a:p>
            <a:pPr lvl="1" fontAlgn="base"/>
            <a:r>
              <a:rPr lang="en-US" dirty="0"/>
              <a:t>Number of UAVs not limited by human operators available</a:t>
            </a:r>
          </a:p>
          <a:p>
            <a:pPr lvl="1" fontAlgn="base"/>
            <a:r>
              <a:rPr lang="en-US" dirty="0"/>
              <a:t>Reduces impact of poor battery life</a:t>
            </a:r>
          </a:p>
          <a:p>
            <a:pPr fontAlgn="base"/>
            <a:r>
              <a:rPr lang="en-US" dirty="0"/>
              <a:t>Complex system with many parts</a:t>
            </a:r>
          </a:p>
          <a:p>
            <a:pPr marL="457200" marR="0" lvl="0" indent="-457200" algn="l" rtl="0">
              <a:lnSpc>
                <a:spcPct val="90000"/>
              </a:lnSpc>
              <a:spcBef>
                <a:spcPts val="0"/>
              </a:spcBef>
              <a:buClr>
                <a:srgbClr val="0066A1"/>
              </a:buClr>
              <a:buSzPct val="60000"/>
              <a:buFont typeface="Merriweather Sans"/>
              <a:buNone/>
            </a:pPr>
            <a:endParaRPr sz="2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0D2B7CD-24E8-453E-A9DD-A3B7C1B146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804" y="362932"/>
            <a:ext cx="3633650" cy="592474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BFA0DB4-2451-4674-9FA9-D2DCEB7DC412}"/>
              </a:ext>
            </a:extLst>
          </p:cNvPr>
          <p:cNvSpPr txBox="1"/>
          <p:nvPr/>
        </p:nvSpPr>
        <p:spPr>
          <a:xfrm>
            <a:off x="3961454" y="1211716"/>
            <a:ext cx="26206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Fill the upper triangle with 1s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8B109C-EC76-4CEE-9F96-A46786AC7FBE}"/>
              </a:ext>
            </a:extLst>
          </p:cNvPr>
          <p:cNvSpPr txBox="1"/>
          <p:nvPr/>
        </p:nvSpPr>
        <p:spPr>
          <a:xfrm>
            <a:off x="3961454" y="1750326"/>
            <a:ext cx="26206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every row,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2CE448-31B1-4FD0-B6C2-591A15209549}"/>
              </a:ext>
            </a:extLst>
          </p:cNvPr>
          <p:cNvSpPr txBox="1"/>
          <p:nvPr/>
        </p:nvSpPr>
        <p:spPr>
          <a:xfrm>
            <a:off x="4402320" y="2214388"/>
            <a:ext cx="33559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Pick one 1 to remain a 1 no matter what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A98E37-4128-42FC-814C-2F08A4D1B337}"/>
              </a:ext>
            </a:extLst>
          </p:cNvPr>
          <p:cNvSpPr txBox="1"/>
          <p:nvPr/>
        </p:nvSpPr>
        <p:spPr>
          <a:xfrm>
            <a:off x="4375167" y="3546998"/>
            <a:ext cx="441387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remaining 1s change to 0s with a probability of </a:t>
            </a:r>
          </a:p>
          <a:p>
            <a:pPr algn="ctr"/>
            <a:r>
              <a:rPr lang="en-US" sz="3200" b="1" i="1" dirty="0"/>
              <a:t>1.0/</a:t>
            </a:r>
            <a:r>
              <a:rPr lang="en-US" sz="3200" b="1" i="1" dirty="0" err="1"/>
              <a:t>Num_UAVs</a:t>
            </a:r>
            <a:r>
              <a:rPr lang="en-US" sz="3200" b="1" i="1" dirty="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B36030-0BED-4D52-9A49-B5DFAD74440E}"/>
              </a:ext>
            </a:extLst>
          </p:cNvPr>
          <p:cNvSpPr txBox="1"/>
          <p:nvPr/>
        </p:nvSpPr>
        <p:spPr>
          <a:xfrm>
            <a:off x="3961453" y="5345741"/>
            <a:ext cx="45603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Reflect upper triangle over the row = column diagonal to the lower triangle</a:t>
            </a:r>
          </a:p>
        </p:txBody>
      </p:sp>
    </p:spTree>
    <p:extLst>
      <p:ext uri="{BB962C8B-B14F-4D97-AF65-F5344CB8AC3E}">
        <p14:creationId xmlns:p14="http://schemas.microsoft.com/office/powerpoint/2010/main" val="30955271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0D2B7CD-24E8-453E-A9DD-A3B7C1B146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804" y="362932"/>
            <a:ext cx="3633650" cy="592474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BFA0DB4-2451-4674-9FA9-D2DCEB7DC412}"/>
              </a:ext>
            </a:extLst>
          </p:cNvPr>
          <p:cNvSpPr txBox="1"/>
          <p:nvPr/>
        </p:nvSpPr>
        <p:spPr>
          <a:xfrm>
            <a:off x="3961454" y="1211716"/>
            <a:ext cx="26206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Fill the upper triangle with 1s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8B109C-EC76-4CEE-9F96-A46786AC7FBE}"/>
              </a:ext>
            </a:extLst>
          </p:cNvPr>
          <p:cNvSpPr txBox="1"/>
          <p:nvPr/>
        </p:nvSpPr>
        <p:spPr>
          <a:xfrm>
            <a:off x="3961454" y="1750326"/>
            <a:ext cx="26206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every row,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2CE448-31B1-4FD0-B6C2-591A15209549}"/>
              </a:ext>
            </a:extLst>
          </p:cNvPr>
          <p:cNvSpPr txBox="1"/>
          <p:nvPr/>
        </p:nvSpPr>
        <p:spPr>
          <a:xfrm>
            <a:off x="4402320" y="2214388"/>
            <a:ext cx="33559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Pick one 1 to remain a 1 no matter what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A98E37-4128-42FC-814C-2F08A4D1B337}"/>
              </a:ext>
            </a:extLst>
          </p:cNvPr>
          <p:cNvSpPr txBox="1"/>
          <p:nvPr/>
        </p:nvSpPr>
        <p:spPr>
          <a:xfrm>
            <a:off x="4375167" y="3546998"/>
            <a:ext cx="4413876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remaining 1s change to 0s with a probability of </a:t>
            </a:r>
          </a:p>
          <a:p>
            <a:pPr algn="ctr"/>
            <a:r>
              <a:rPr lang="en-US" sz="2400" b="1" i="1" dirty="0"/>
              <a:t>CONNECTIVITY = 1.0 CONNECTIVITY/</a:t>
            </a:r>
            <a:r>
              <a:rPr lang="en-US" sz="2400" b="1" i="1" dirty="0" err="1"/>
              <a:t>Num_UAVs</a:t>
            </a:r>
            <a:r>
              <a:rPr lang="en-US" sz="2400" b="1" i="1" dirty="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B36030-0BED-4D52-9A49-B5DFAD74440E}"/>
              </a:ext>
            </a:extLst>
          </p:cNvPr>
          <p:cNvSpPr txBox="1"/>
          <p:nvPr/>
        </p:nvSpPr>
        <p:spPr>
          <a:xfrm>
            <a:off x="3961453" y="5345741"/>
            <a:ext cx="45603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Reflect upper triangle over the row = column diagonal to the lower triangle</a:t>
            </a:r>
          </a:p>
        </p:txBody>
      </p:sp>
    </p:spTree>
    <p:extLst>
      <p:ext uri="{BB962C8B-B14F-4D97-AF65-F5344CB8AC3E}">
        <p14:creationId xmlns:p14="http://schemas.microsoft.com/office/powerpoint/2010/main" val="364536058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0D2B7CD-24E8-453E-A9DD-A3B7C1B146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804" y="362932"/>
            <a:ext cx="3633650" cy="592474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BFA0DB4-2451-4674-9FA9-D2DCEB7DC412}"/>
              </a:ext>
            </a:extLst>
          </p:cNvPr>
          <p:cNvSpPr txBox="1"/>
          <p:nvPr/>
        </p:nvSpPr>
        <p:spPr>
          <a:xfrm>
            <a:off x="3961454" y="1211716"/>
            <a:ext cx="26206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Fill the upper triangle with 1s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8B109C-EC76-4CEE-9F96-A46786AC7FBE}"/>
              </a:ext>
            </a:extLst>
          </p:cNvPr>
          <p:cNvSpPr txBox="1"/>
          <p:nvPr/>
        </p:nvSpPr>
        <p:spPr>
          <a:xfrm>
            <a:off x="3961454" y="1750326"/>
            <a:ext cx="26206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every row,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2CE448-31B1-4FD0-B6C2-591A15209549}"/>
              </a:ext>
            </a:extLst>
          </p:cNvPr>
          <p:cNvSpPr txBox="1"/>
          <p:nvPr/>
        </p:nvSpPr>
        <p:spPr>
          <a:xfrm>
            <a:off x="4402320" y="2214388"/>
            <a:ext cx="33559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Pick one 1 to remain a 1 no matter what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A98E37-4128-42FC-814C-2F08A4D1B337}"/>
              </a:ext>
            </a:extLst>
          </p:cNvPr>
          <p:cNvSpPr txBox="1"/>
          <p:nvPr/>
        </p:nvSpPr>
        <p:spPr>
          <a:xfrm>
            <a:off x="4375167" y="3546998"/>
            <a:ext cx="4413876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remaining 1s change to 0s with a probability of </a:t>
            </a:r>
          </a:p>
          <a:p>
            <a:pPr algn="ctr"/>
            <a:r>
              <a:rPr lang="en-US" sz="2400" b="1" i="1" dirty="0"/>
              <a:t>CONNECTIVITY = 0.5 CONNECTIVITY/</a:t>
            </a:r>
            <a:r>
              <a:rPr lang="en-US" sz="2400" b="1" i="1" dirty="0" err="1"/>
              <a:t>Num_UAVs</a:t>
            </a:r>
            <a:r>
              <a:rPr lang="en-US" sz="2400" b="1" i="1" dirty="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B36030-0BED-4D52-9A49-B5DFAD74440E}"/>
              </a:ext>
            </a:extLst>
          </p:cNvPr>
          <p:cNvSpPr txBox="1"/>
          <p:nvPr/>
        </p:nvSpPr>
        <p:spPr>
          <a:xfrm>
            <a:off x="3961453" y="5345741"/>
            <a:ext cx="45603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Reflect upper triangle over the row = column diagonal to the lower triangle</a:t>
            </a:r>
          </a:p>
        </p:txBody>
      </p:sp>
    </p:spTree>
    <p:extLst>
      <p:ext uri="{BB962C8B-B14F-4D97-AF65-F5344CB8AC3E}">
        <p14:creationId xmlns:p14="http://schemas.microsoft.com/office/powerpoint/2010/main" val="251278131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0D2B7CD-24E8-453E-A9DD-A3B7C1B146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804" y="362932"/>
            <a:ext cx="3633650" cy="592474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BFA0DB4-2451-4674-9FA9-D2DCEB7DC412}"/>
              </a:ext>
            </a:extLst>
          </p:cNvPr>
          <p:cNvSpPr txBox="1"/>
          <p:nvPr/>
        </p:nvSpPr>
        <p:spPr>
          <a:xfrm>
            <a:off x="3961454" y="1211716"/>
            <a:ext cx="26206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Fill the upper triangle with 1s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8B109C-EC76-4CEE-9F96-A46786AC7FBE}"/>
              </a:ext>
            </a:extLst>
          </p:cNvPr>
          <p:cNvSpPr txBox="1"/>
          <p:nvPr/>
        </p:nvSpPr>
        <p:spPr>
          <a:xfrm>
            <a:off x="3961454" y="1750326"/>
            <a:ext cx="26206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every row,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2CE448-31B1-4FD0-B6C2-591A15209549}"/>
              </a:ext>
            </a:extLst>
          </p:cNvPr>
          <p:cNvSpPr txBox="1"/>
          <p:nvPr/>
        </p:nvSpPr>
        <p:spPr>
          <a:xfrm>
            <a:off x="4402320" y="2214388"/>
            <a:ext cx="33559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Pick one 1 to remain a 1 no matter what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A98E37-4128-42FC-814C-2F08A4D1B337}"/>
              </a:ext>
            </a:extLst>
          </p:cNvPr>
          <p:cNvSpPr txBox="1"/>
          <p:nvPr/>
        </p:nvSpPr>
        <p:spPr>
          <a:xfrm>
            <a:off x="4375167" y="3546998"/>
            <a:ext cx="4413876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remaining 1s change to 0s with a probability of </a:t>
            </a:r>
          </a:p>
          <a:p>
            <a:pPr algn="ctr"/>
            <a:r>
              <a:rPr lang="en-US" sz="2400" b="1" i="1" dirty="0"/>
              <a:t>CONNECTIVITY = 0.1 CONNECTIVITY/</a:t>
            </a:r>
            <a:r>
              <a:rPr lang="en-US" sz="2400" b="1" i="1" dirty="0" err="1"/>
              <a:t>Num_UAVs</a:t>
            </a:r>
            <a:r>
              <a:rPr lang="en-US" sz="2400" b="1" i="1" dirty="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B36030-0BED-4D52-9A49-B5DFAD74440E}"/>
              </a:ext>
            </a:extLst>
          </p:cNvPr>
          <p:cNvSpPr txBox="1"/>
          <p:nvPr/>
        </p:nvSpPr>
        <p:spPr>
          <a:xfrm>
            <a:off x="3961453" y="5345741"/>
            <a:ext cx="45603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Reflect upper triangle over the row = column diagonal to the lower triangle</a:t>
            </a:r>
          </a:p>
        </p:txBody>
      </p:sp>
    </p:spTree>
    <p:extLst>
      <p:ext uri="{BB962C8B-B14F-4D97-AF65-F5344CB8AC3E}">
        <p14:creationId xmlns:p14="http://schemas.microsoft.com/office/powerpoint/2010/main" val="5444227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FC3B351-7F11-48DE-A6DE-5B51BFBADE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r="-13616"/>
          <a:stretch/>
        </p:blipFill>
        <p:spPr>
          <a:xfrm>
            <a:off x="3851786" y="1252723"/>
            <a:ext cx="5852172" cy="435255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B941297-64AE-4C4A-B599-DC8BEB4918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148" y="1688439"/>
            <a:ext cx="3574914" cy="355861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949C456-340F-48A8-9E65-5FCE033130CE}"/>
              </a:ext>
            </a:extLst>
          </p:cNvPr>
          <p:cNvSpPr txBox="1"/>
          <p:nvPr/>
        </p:nvSpPr>
        <p:spPr>
          <a:xfrm>
            <a:off x="783005" y="857442"/>
            <a:ext cx="2743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>
                <a:latin typeface="Calibri" panose="020F0502020204030204" pitchFamily="34" charset="0"/>
                <a:cs typeface="Calibri" panose="020F0502020204030204" pitchFamily="34" charset="0"/>
              </a:rPr>
              <a:t>20 UAVs Connectivity = 1.0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4AE358B-8A89-4EEB-BB25-994003ABE2F8}"/>
              </a:ext>
            </a:extLst>
          </p:cNvPr>
          <p:cNvSpPr txBox="1"/>
          <p:nvPr/>
        </p:nvSpPr>
        <p:spPr>
          <a:xfrm>
            <a:off x="5201940" y="857442"/>
            <a:ext cx="2743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>
                <a:latin typeface="Calibri" panose="020F0502020204030204" pitchFamily="34" charset="0"/>
                <a:cs typeface="Calibri" panose="020F0502020204030204" pitchFamily="34" charset="0"/>
              </a:rPr>
              <a:t>25 UAVs Connectivity = 0.1</a:t>
            </a:r>
          </a:p>
        </p:txBody>
      </p:sp>
    </p:spTree>
    <p:extLst>
      <p:ext uri="{BB962C8B-B14F-4D97-AF65-F5344CB8AC3E}">
        <p14:creationId xmlns:p14="http://schemas.microsoft.com/office/powerpoint/2010/main" val="67060740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 txBox="1">
            <a:spLocks noGrp="1"/>
          </p:cNvSpPr>
          <p:nvPr>
            <p:ph type="ctrTitle"/>
          </p:nvPr>
        </p:nvSpPr>
        <p:spPr>
          <a:xfrm>
            <a:off x="685800" y="488155"/>
            <a:ext cx="7772400" cy="90392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279400" algn="l" rtl="0">
              <a:lnSpc>
                <a:spcPct val="90000"/>
              </a:lnSpc>
              <a:spcBef>
                <a:spcPts val="0"/>
              </a:spcBef>
              <a:buClr>
                <a:srgbClr val="0066A1"/>
              </a:buClr>
              <a:buSzPct val="100000"/>
              <a:buFont typeface="Calibri"/>
              <a:buNone/>
            </a:pPr>
            <a:r>
              <a:rPr lang="en-US" sz="4400" b="1" i="0" u="none" strike="noStrike" cap="none" dirty="0">
                <a:solidFill>
                  <a:srgbClr val="0066A1"/>
                </a:solidFill>
                <a:latin typeface="Calibri"/>
                <a:ea typeface="Calibri"/>
                <a:cs typeface="Calibri"/>
                <a:sym typeface="Calibri"/>
              </a:rPr>
              <a:t>Acknowledgements</a:t>
            </a:r>
            <a:endParaRPr sz="4400" b="1" i="0" u="none" strike="noStrike" cap="none" dirty="0">
              <a:solidFill>
                <a:srgbClr val="0066A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Shape 161"/>
          <p:cNvSpPr txBox="1">
            <a:spLocks noGrp="1"/>
          </p:cNvSpPr>
          <p:nvPr>
            <p:ph type="subTitle" idx="1"/>
          </p:nvPr>
        </p:nvSpPr>
        <p:spPr>
          <a:xfrm>
            <a:off x="252167" y="3985240"/>
            <a:ext cx="8373359" cy="849431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400" i="0" dirty="0"/>
              <a:t>This material is based upon work supported by the National Science</a:t>
            </a:r>
            <a:r>
              <a:rPr lang="en-US" sz="1600" dirty="0"/>
              <a:t> </a:t>
            </a:r>
            <a:r>
              <a:rPr lang="en-US" sz="1400" i="0" dirty="0"/>
              <a:t>Foundation under Grant No. IIS-1757929.  Any opinions, findings,</a:t>
            </a:r>
            <a:r>
              <a:rPr lang="en-US" sz="1600" dirty="0"/>
              <a:t> </a:t>
            </a:r>
            <a:r>
              <a:rPr lang="en-US" sz="1400" i="0" dirty="0"/>
              <a:t>and conclusions or recommendations expressed in this material are</a:t>
            </a:r>
            <a:r>
              <a:rPr lang="en-US" sz="1600" dirty="0"/>
              <a:t> </a:t>
            </a:r>
            <a:r>
              <a:rPr lang="en-US" sz="1400" i="0" dirty="0"/>
              <a:t>those of the author(s) and do not necessarily reflect the views of the</a:t>
            </a:r>
            <a:r>
              <a:rPr lang="en-US" sz="1600" dirty="0"/>
              <a:t> </a:t>
            </a:r>
            <a:r>
              <a:rPr lang="en-US" sz="1400" i="0" dirty="0"/>
              <a:t>National Science Foundation.</a:t>
            </a:r>
            <a:endParaRPr lang="en-US" sz="1600" dirty="0"/>
          </a:p>
          <a:p>
            <a:pPr>
              <a:lnSpc>
                <a:spcPct val="100000"/>
              </a:lnSpc>
            </a:pPr>
            <a:br>
              <a:rPr lang="en-US" sz="1600" dirty="0"/>
            </a:br>
            <a:endParaRPr sz="1600" i="1" u="none" strike="noStrike" cap="none" dirty="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725BE4BA-DD86-49AB-9602-380C763DB5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167" y="1871554"/>
            <a:ext cx="2031736" cy="2042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7EFC78AA-8DBE-4099-9685-060C554144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1623" y="2137819"/>
            <a:ext cx="1514709" cy="1517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Image result for computer science unr">
            <a:extLst>
              <a:ext uri="{FF2B5EF4-FFF2-40B4-BE49-F238E27FC236}">
                <a16:creationId xmlns:a16="http://schemas.microsoft.com/office/drawing/2014/main" id="{FC8B4019-EE81-44CB-84F2-EF8AE157B1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2099" y="2467906"/>
            <a:ext cx="2130655" cy="849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156174E3-A233-4999-9F7E-AEEBB7C56E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8522" y="2137819"/>
            <a:ext cx="2976348" cy="1569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87545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 txBox="1">
            <a:spLocks noGrp="1"/>
          </p:cNvSpPr>
          <p:nvPr>
            <p:ph type="ctrTitle"/>
          </p:nvPr>
        </p:nvSpPr>
        <p:spPr>
          <a:xfrm>
            <a:off x="396815" y="565421"/>
            <a:ext cx="8419381" cy="52150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194310" algn="l" rtl="0">
              <a:lnSpc>
                <a:spcPct val="90000"/>
              </a:lnSpc>
              <a:spcBef>
                <a:spcPts val="0"/>
              </a:spcBef>
              <a:buClr>
                <a:srgbClr val="0066A1"/>
              </a:buClr>
              <a:buSzPct val="100000"/>
              <a:buFont typeface="Calibri"/>
              <a:buNone/>
            </a:pPr>
            <a:r>
              <a:rPr lang="en-US" sz="3060" b="1" i="0" u="none" strike="noStrike" cap="none" dirty="0">
                <a:solidFill>
                  <a:srgbClr val="0066A1"/>
                </a:solidFill>
                <a:latin typeface="Calibri"/>
                <a:ea typeface="Calibri"/>
                <a:cs typeface="Calibri"/>
                <a:sym typeface="Calibri"/>
              </a:rPr>
              <a:t>Background</a:t>
            </a:r>
            <a:endParaRPr sz="3060" b="1" i="0" u="none" strike="noStrike" cap="none" dirty="0">
              <a:solidFill>
                <a:srgbClr val="0066A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Shape 188"/>
          <p:cNvSpPr txBox="1">
            <a:spLocks noGrp="1"/>
          </p:cNvSpPr>
          <p:nvPr>
            <p:ph type="subTitle" idx="1"/>
          </p:nvPr>
        </p:nvSpPr>
        <p:spPr>
          <a:xfrm>
            <a:off x="396815" y="1199109"/>
            <a:ext cx="8419381" cy="42265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152400" algn="l" rtl="0">
              <a:lnSpc>
                <a:spcPct val="90000"/>
              </a:lnSpc>
              <a:spcBef>
                <a:spcPts val="0"/>
              </a:spcBef>
              <a:buClr>
                <a:srgbClr val="7F7F7F"/>
              </a:buClr>
              <a:buSzPct val="100000"/>
              <a:buFont typeface="Arial"/>
              <a:buNone/>
            </a:pPr>
            <a:r>
              <a:rPr lang="en-US" sz="2400" b="1" i="1" u="none" strike="noStrike" cap="none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Challenges</a:t>
            </a:r>
            <a:endParaRPr sz="2400" b="1" i="1" u="none" strike="noStrike" cap="none" dirty="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Shape 189"/>
          <p:cNvSpPr txBox="1">
            <a:spLocks noGrp="1"/>
          </p:cNvSpPr>
          <p:nvPr>
            <p:ph type="body" idx="2"/>
          </p:nvPr>
        </p:nvSpPr>
        <p:spPr>
          <a:xfrm>
            <a:off x="396816" y="1825625"/>
            <a:ext cx="4076330" cy="4143854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fontAlgn="base"/>
            <a:r>
              <a:rPr lang="en-US" dirty="0"/>
              <a:t>Need to search efficiently</a:t>
            </a:r>
          </a:p>
          <a:p>
            <a:pPr lvl="1" fontAlgn="base"/>
            <a:r>
              <a:rPr lang="en-US" dirty="0"/>
              <a:t>Cover as much area as quickly as possible</a:t>
            </a:r>
          </a:p>
          <a:p>
            <a:pPr lvl="1" fontAlgn="base"/>
            <a:r>
              <a:rPr lang="en-US" dirty="0"/>
              <a:t>Battery life</a:t>
            </a:r>
          </a:p>
          <a:p>
            <a:pPr lvl="1" fontAlgn="base"/>
            <a:r>
              <a:rPr lang="en-US" dirty="0"/>
              <a:t>Emergency situations</a:t>
            </a:r>
          </a:p>
          <a:p>
            <a:pPr lvl="1" fontAlgn="base"/>
            <a:endParaRPr lang="en-US" dirty="0"/>
          </a:p>
          <a:p>
            <a:pPr marL="76200" indent="0">
              <a:buNone/>
            </a:pPr>
            <a:endParaRPr sz="2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Shape 190"/>
          <p:cNvSpPr txBox="1">
            <a:spLocks noGrp="1"/>
          </p:cNvSpPr>
          <p:nvPr>
            <p:ph type="body" idx="3"/>
          </p:nvPr>
        </p:nvSpPr>
        <p:spPr>
          <a:xfrm>
            <a:off x="4298623" y="4223208"/>
            <a:ext cx="4518352" cy="174579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457200" lvl="0" indent="-381000" fontAlgn="base">
              <a:buClr>
                <a:srgbClr val="0066A1"/>
              </a:buClr>
              <a:buSzPct val="60000"/>
              <a:buFont typeface="Merriweather Sans"/>
              <a:buChar char="▶"/>
            </a:pPr>
            <a:r>
              <a:rPr lang="en-US" sz="2000" i="0" dirty="0">
                <a:solidFill>
                  <a:srgbClr val="000000"/>
                </a:solidFill>
              </a:rPr>
              <a:t>Data is useless unless it can be transferred</a:t>
            </a:r>
          </a:p>
          <a:p>
            <a:pPr marL="800100" lvl="1" indent="-228600" fontAlgn="base">
              <a:buClr>
                <a:srgbClr val="0066A1"/>
              </a:buClr>
              <a:buFont typeface="Noto Sans Symbols"/>
              <a:buChar char="▪"/>
            </a:pPr>
            <a:r>
              <a:rPr lang="en-US" sz="1800" dirty="0">
                <a:solidFill>
                  <a:srgbClr val="000000"/>
                </a:solidFill>
              </a:rPr>
              <a:t>Critical for UAV network to remain intact</a:t>
            </a:r>
          </a:p>
        </p:txBody>
      </p:sp>
      <p:pic>
        <p:nvPicPr>
          <p:cNvPr id="3074" name="Picture 2" descr="Image result for drone crashing into tree">
            <a:extLst>
              <a:ext uri="{FF2B5EF4-FFF2-40B4-BE49-F238E27FC236}">
                <a16:creationId xmlns:a16="http://schemas.microsoft.com/office/drawing/2014/main" id="{A0D77354-F62A-405B-ABC4-F4A93C5030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3084" y="565421"/>
            <a:ext cx="3136721" cy="2769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351BBECF-96E0-44C1-AB40-3DE54D06FC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177" y="3563692"/>
            <a:ext cx="3613608" cy="2405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25051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 txBox="1">
            <a:spLocks noGrp="1"/>
          </p:cNvSpPr>
          <p:nvPr>
            <p:ph type="ctrTitle"/>
          </p:nvPr>
        </p:nvSpPr>
        <p:spPr>
          <a:xfrm>
            <a:off x="685800" y="2273452"/>
            <a:ext cx="7772400" cy="90392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279400" algn="l" rtl="0">
              <a:lnSpc>
                <a:spcPct val="90000"/>
              </a:lnSpc>
              <a:spcBef>
                <a:spcPts val="0"/>
              </a:spcBef>
              <a:buClr>
                <a:srgbClr val="0066A1"/>
              </a:buClr>
              <a:buSzPct val="100000"/>
              <a:buFont typeface="Calibri"/>
              <a:buNone/>
            </a:pPr>
            <a:r>
              <a:rPr lang="en-US" sz="4400" b="1" i="0" u="none" strike="noStrike" cap="none" dirty="0">
                <a:solidFill>
                  <a:srgbClr val="0066A1"/>
                </a:solidFill>
                <a:latin typeface="Calibri"/>
                <a:ea typeface="Calibri"/>
                <a:cs typeface="Calibri"/>
                <a:sym typeface="Calibri"/>
              </a:rPr>
              <a:t>Our Solution</a:t>
            </a:r>
            <a:endParaRPr sz="4400" b="1" i="0" u="none" strike="noStrike" cap="none" dirty="0">
              <a:solidFill>
                <a:srgbClr val="0066A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Shape 167"/>
          <p:cNvSpPr txBox="1">
            <a:spLocks noGrp="1"/>
          </p:cNvSpPr>
          <p:nvPr>
            <p:ph type="subTitle" idx="1"/>
          </p:nvPr>
        </p:nvSpPr>
        <p:spPr>
          <a:xfrm>
            <a:off x="685800" y="3269450"/>
            <a:ext cx="7772400" cy="124428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r>
              <a:rPr lang="en-US" sz="2400" dirty="0"/>
              <a:t>We developed a system where each UAV in the swarm:</a:t>
            </a:r>
          </a:p>
          <a:p>
            <a:pPr marL="457200" indent="-457200" fontAlgn="base">
              <a:buFont typeface="Arial" panose="020B0604020202020204" pitchFamily="34" charset="0"/>
              <a:buChar char="•"/>
            </a:pPr>
            <a:r>
              <a:rPr lang="en-US" sz="2400" dirty="0"/>
              <a:t>Spreads out as far as possible</a:t>
            </a:r>
          </a:p>
          <a:p>
            <a:pPr marL="457200" indent="-457200" fontAlgn="base">
              <a:buFont typeface="Arial" panose="020B0604020202020204" pitchFamily="34" charset="0"/>
              <a:buChar char="•"/>
            </a:pPr>
            <a:r>
              <a:rPr lang="en-US" sz="2400" dirty="0"/>
              <a:t>Ensures that it is within range of the mesh network</a:t>
            </a:r>
          </a:p>
          <a:p>
            <a:br>
              <a:rPr lang="en-US" dirty="0"/>
            </a:br>
            <a:endParaRPr i="1" u="none" strike="noStrike" cap="none" dirty="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E66E14F-13E8-420D-A548-298FBB5422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6431" y="718041"/>
            <a:ext cx="6651138" cy="542191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851E1E9-989D-4E4C-8238-DB7791D9819B}"/>
              </a:ext>
            </a:extLst>
          </p:cNvPr>
          <p:cNvSpPr txBox="1"/>
          <p:nvPr/>
        </p:nvSpPr>
        <p:spPr>
          <a:xfrm>
            <a:off x="735292" y="999241"/>
            <a:ext cx="24132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Radius of wireless communication</a:t>
            </a:r>
          </a:p>
        </p:txBody>
      </p:sp>
    </p:spTree>
    <p:extLst>
      <p:ext uri="{BB962C8B-B14F-4D97-AF65-F5344CB8AC3E}">
        <p14:creationId xmlns:p14="http://schemas.microsoft.com/office/powerpoint/2010/main" val="32936129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D4A0EC5-AC7D-42FA-90B8-EFF7779E93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392" y="722806"/>
            <a:ext cx="7337216" cy="541238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7D3BBE2-1943-41A0-98ED-9710FE201EA7}"/>
              </a:ext>
            </a:extLst>
          </p:cNvPr>
          <p:cNvSpPr txBox="1"/>
          <p:nvPr/>
        </p:nvSpPr>
        <p:spPr>
          <a:xfrm>
            <a:off x="3681167" y="568917"/>
            <a:ext cx="1781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Optimized coverage</a:t>
            </a:r>
          </a:p>
        </p:txBody>
      </p:sp>
    </p:spTree>
    <p:extLst>
      <p:ext uri="{BB962C8B-B14F-4D97-AF65-F5344CB8AC3E}">
        <p14:creationId xmlns:p14="http://schemas.microsoft.com/office/powerpoint/2010/main" val="41625956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 txBox="1">
            <a:spLocks noGrp="1"/>
          </p:cNvSpPr>
          <p:nvPr>
            <p:ph type="ctrTitle"/>
          </p:nvPr>
        </p:nvSpPr>
        <p:spPr>
          <a:xfrm>
            <a:off x="685800" y="2273452"/>
            <a:ext cx="7772400" cy="90392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279400" algn="l" rtl="0">
              <a:lnSpc>
                <a:spcPct val="90000"/>
              </a:lnSpc>
              <a:spcBef>
                <a:spcPts val="0"/>
              </a:spcBef>
              <a:buClr>
                <a:srgbClr val="0066A1"/>
              </a:buClr>
              <a:buSzPct val="100000"/>
              <a:buFont typeface="Calibri"/>
              <a:buNone/>
            </a:pPr>
            <a:r>
              <a:rPr lang="en-US" sz="4400" b="1" i="0" u="none" strike="noStrike" cap="none" dirty="0">
                <a:solidFill>
                  <a:srgbClr val="0066A1"/>
                </a:solidFill>
                <a:latin typeface="Calibri"/>
                <a:ea typeface="Calibri"/>
                <a:cs typeface="Calibri"/>
                <a:sym typeface="Calibri"/>
              </a:rPr>
              <a:t>Previous Work</a:t>
            </a:r>
            <a:endParaRPr sz="4400" b="1" i="0" u="none" strike="noStrike" cap="none" dirty="0">
              <a:solidFill>
                <a:srgbClr val="0066A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Shape 167"/>
          <p:cNvSpPr txBox="1">
            <a:spLocks noGrp="1"/>
          </p:cNvSpPr>
          <p:nvPr>
            <p:ph type="subTitle" idx="1"/>
          </p:nvPr>
        </p:nvSpPr>
        <p:spPr>
          <a:xfrm>
            <a:off x="685800" y="3269450"/>
            <a:ext cx="7772400" cy="124428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r>
              <a:rPr lang="en-US" sz="2400" dirty="0"/>
              <a:t>Left-Hand Search/the Rubber-Band method</a:t>
            </a:r>
          </a:p>
          <a:p>
            <a:br>
              <a:rPr lang="en-US" dirty="0"/>
            </a:br>
            <a:endParaRPr i="1" u="none" strike="noStrike" cap="none" dirty="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16309237"/>
      </p:ext>
    </p:extLst>
  </p:cSld>
  <p:clrMapOvr>
    <a:masterClrMapping/>
  </p:clrMapOvr>
</p:sld>
</file>

<file path=ppt/theme/theme1.xml><?xml version="1.0" encoding="utf-8"?>
<a:theme xmlns:a="http://schemas.openxmlformats.org/drawingml/2006/main" name="Title Slides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Divider Slides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ontent Slides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306</TotalTime>
  <Words>1274</Words>
  <Application>Microsoft Office PowerPoint</Application>
  <PresentationFormat>On-screen Show (4:3)</PresentationFormat>
  <Paragraphs>216</Paragraphs>
  <Slides>45</Slides>
  <Notes>37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45</vt:i4>
      </vt:variant>
    </vt:vector>
  </HeadingPairs>
  <TitlesOfParts>
    <vt:vector size="54" baseType="lpstr">
      <vt:lpstr>Arial</vt:lpstr>
      <vt:lpstr>Calibri</vt:lpstr>
      <vt:lpstr>Cambria Math</vt:lpstr>
      <vt:lpstr>Lato</vt:lpstr>
      <vt:lpstr>Merriweather Sans</vt:lpstr>
      <vt:lpstr>Noto Sans Symbols</vt:lpstr>
      <vt:lpstr>Title Slides</vt:lpstr>
      <vt:lpstr>Divider Slides</vt:lpstr>
      <vt:lpstr>Content Slides</vt:lpstr>
      <vt:lpstr>Area-Optimized UAV Swarm Network for Search and Rescue Operations </vt:lpstr>
      <vt:lpstr>Background</vt:lpstr>
      <vt:lpstr>Background</vt:lpstr>
      <vt:lpstr>Background</vt:lpstr>
      <vt:lpstr>Background</vt:lpstr>
      <vt:lpstr>Our Solution</vt:lpstr>
      <vt:lpstr>PowerPoint Presentation</vt:lpstr>
      <vt:lpstr>PowerPoint Presentation</vt:lpstr>
      <vt:lpstr>Previous Work</vt:lpstr>
      <vt:lpstr>Previous Work</vt:lpstr>
      <vt:lpstr>Previous Work</vt:lpstr>
      <vt:lpstr>Previous Work</vt:lpstr>
      <vt:lpstr>Proposed Work</vt:lpstr>
      <vt:lpstr>Straight Line Reliance Architecture</vt:lpstr>
      <vt:lpstr>Mesh Reliance Architecture</vt:lpstr>
      <vt:lpstr>Mesh Reliance Architecture</vt:lpstr>
      <vt:lpstr>How Mesh Reliance Architecture is Created</vt:lpstr>
      <vt:lpstr>Swarm Control Simulation</vt:lpstr>
      <vt:lpstr>Swarm Control Simulation</vt:lpstr>
      <vt:lpstr>Swarm Control Simulation</vt:lpstr>
      <vt:lpstr>Self Organization</vt:lpstr>
      <vt:lpstr>Self Organization</vt:lpstr>
      <vt:lpstr>Self Organization</vt:lpstr>
      <vt:lpstr>Self Organization</vt:lpstr>
      <vt:lpstr>Test 1: Optimize Area-Coverage with one UAV</vt:lpstr>
      <vt:lpstr>Test 2: Optimize Area-Coverage with multiple UAV</vt:lpstr>
      <vt:lpstr>Test 2: Optimize Area-Coverage with multiple UAV</vt:lpstr>
      <vt:lpstr>Test 3: Optimize Spread of UAV Swarm</vt:lpstr>
      <vt:lpstr>Analysis and Conclusions</vt:lpstr>
      <vt:lpstr>Analysis</vt:lpstr>
      <vt:lpstr>Conclusions</vt:lpstr>
      <vt:lpstr>Progress and Future Work</vt:lpstr>
      <vt:lpstr>Improved GA Performance</vt:lpstr>
      <vt:lpstr>Dynamic Mesh Reliance Architecture</vt:lpstr>
      <vt:lpstr>Dynamic Mesh Reliance Architecture</vt:lpstr>
      <vt:lpstr>Dynamic Mesh Reliance Architecture</vt:lpstr>
      <vt:lpstr>Dynamic Mesh Reliance Architecture</vt:lpstr>
      <vt:lpstr>Support for more UAVs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Acknowledgements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Area-Optimized UAV Swarm Network for Search and Rescue Operations</dc:title>
  <dc:creator>Laik</dc:creator>
  <cp:lastModifiedBy>Laik Ruetten</cp:lastModifiedBy>
  <cp:revision>31</cp:revision>
  <dcterms:modified xsi:type="dcterms:W3CDTF">2019-12-27T22:20:17Z</dcterms:modified>
</cp:coreProperties>
</file>